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5" r:id="rId1"/>
  </p:sldMasterIdLst>
  <p:notesMasterIdLst>
    <p:notesMasterId r:id="rId10"/>
  </p:notesMasterIdLst>
  <p:sldIdLst>
    <p:sldId id="330" r:id="rId2"/>
    <p:sldId id="332" r:id="rId3"/>
    <p:sldId id="272" r:id="rId4"/>
    <p:sldId id="318" r:id="rId5"/>
    <p:sldId id="270" r:id="rId6"/>
    <p:sldId id="310" r:id="rId7"/>
    <p:sldId id="317" r:id="rId8"/>
    <p:sldId id="264" r:id="rId9"/>
  </p:sldIdLst>
  <p:sldSz cx="12192000" cy="6858000"/>
  <p:notesSz cx="6858000" cy="9144000"/>
  <p:embeddedFontLst>
    <p:embeddedFont>
      <p:font typeface="Calibri" panose="020F0502020204030204" pitchFamily="34" charset="0"/>
      <p:regular r:id="rId11"/>
      <p:bold r:id="rId12"/>
      <p:italic r:id="rId13"/>
      <p:boldItalic r:id="rId14"/>
    </p:embeddedFont>
    <p:embeddedFont>
      <p:font typeface="Century" panose="02040604050505020304" pitchFamily="18" charset="0"/>
      <p:regular r:id="rId15"/>
    </p:embeddedFont>
    <p:embeddedFont>
      <p:font typeface="Roboto Light" panose="020B0604020202020204" charset="0"/>
      <p:regular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 Patrick" initials="HP" lastIdx="4" clrIdx="0">
    <p:extLst>
      <p:ext uri="{19B8F6BF-5375-455C-9EA6-DF929625EA0E}">
        <p15:presenceInfo xmlns:p15="http://schemas.microsoft.com/office/powerpoint/2012/main" userId="S::xhe87@emory.edu::a22b8505-9a55-4b9a-8d35-d8dc923c703d" providerId="AD"/>
      </p:ext>
    </p:extLst>
  </p:cmAuthor>
  <p:cmAuthor id="2" name="Harshit Arora" initials="HA" lastIdx="4" clrIdx="1">
    <p:extLst>
      <p:ext uri="{19B8F6BF-5375-455C-9EA6-DF929625EA0E}">
        <p15:presenceInfo xmlns:p15="http://schemas.microsoft.com/office/powerpoint/2012/main" userId="Harshit Aro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C1C1C"/>
    <a:srgbClr val="153D5E"/>
    <a:srgbClr val="1C1C25"/>
    <a:srgbClr val="252525"/>
    <a:srgbClr val="1817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6"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D89E0B-D80F-4A89-9797-F93C5F95014F}" type="doc">
      <dgm:prSet loTypeId="urn:diagrams.loki3.com/BracketList" loCatId="list" qsTypeId="urn:microsoft.com/office/officeart/2005/8/quickstyle/simple2" qsCatId="simple" csTypeId="urn:microsoft.com/office/officeart/2005/8/colors/accent1_1" csCatId="accent1" phldr="1"/>
      <dgm:spPr/>
      <dgm:t>
        <a:bodyPr/>
        <a:lstStyle/>
        <a:p>
          <a:endParaRPr lang="en-US"/>
        </a:p>
      </dgm:t>
    </dgm:pt>
    <dgm:pt modelId="{ABA1D65C-494A-4E47-BF37-52E0E44D4EF9}">
      <dgm:prSet phldrT="[Text]" custT="1"/>
      <dgm:spPr/>
      <dgm:t>
        <a:bodyPr/>
        <a:lstStyle/>
        <a:p>
          <a:pPr algn="ctr"/>
          <a:r>
            <a:rPr lang="en-US" sz="1400" b="1">
              <a:solidFill>
                <a:schemeClr val="bg1">
                  <a:lumMod val="95000"/>
                </a:schemeClr>
              </a:solidFill>
              <a:latin typeface="Century" panose="02040604050505020304" pitchFamily="18" charset="0"/>
            </a:rPr>
            <a:t>Dashboard 1</a:t>
          </a:r>
          <a:r>
            <a:rPr lang="en-MU" sz="1400" b="1">
              <a:solidFill>
                <a:schemeClr val="bg1">
                  <a:lumMod val="95000"/>
                </a:schemeClr>
              </a:solidFill>
              <a:latin typeface="Century" panose="02040604050505020304" pitchFamily="18" charset="0"/>
            </a:rPr>
            <a:t> </a:t>
          </a:r>
        </a:p>
        <a:p>
          <a:pPr algn="ctr"/>
          <a:r>
            <a:rPr lang="en-US" sz="1400">
              <a:solidFill>
                <a:schemeClr val="bg1">
                  <a:lumMod val="95000"/>
                </a:schemeClr>
              </a:solidFill>
              <a:latin typeface="Century" panose="02040604050505020304" pitchFamily="18" charset="0"/>
            </a:rPr>
            <a:t>Airline Travelers in the US by State</a:t>
          </a:r>
        </a:p>
      </dgm:t>
    </dgm:pt>
    <dgm:pt modelId="{EB3C3D83-BF20-463D-AE45-4C529950058E}" type="parTrans" cxnId="{49C3AA02-1EA3-4B8B-B1C2-C1896115E36B}">
      <dgm:prSet/>
      <dgm:spPr/>
      <dgm:t>
        <a:bodyPr/>
        <a:lstStyle/>
        <a:p>
          <a:endParaRPr lang="en-US">
            <a:solidFill>
              <a:schemeClr val="tx2">
                <a:lumMod val="75000"/>
              </a:schemeClr>
            </a:solidFill>
          </a:endParaRPr>
        </a:p>
      </dgm:t>
    </dgm:pt>
    <dgm:pt modelId="{9E4A88C4-9A7E-4E01-A6D4-75617E8977CA}" type="sibTrans" cxnId="{49C3AA02-1EA3-4B8B-B1C2-C1896115E36B}">
      <dgm:prSet/>
      <dgm:spPr/>
      <dgm:t>
        <a:bodyPr/>
        <a:lstStyle/>
        <a:p>
          <a:endParaRPr lang="en-US">
            <a:solidFill>
              <a:schemeClr val="tx2">
                <a:lumMod val="75000"/>
              </a:schemeClr>
            </a:solidFill>
          </a:endParaRPr>
        </a:p>
      </dgm:t>
    </dgm:pt>
    <dgm:pt modelId="{3CE08DD4-3D5C-4606-9AE1-23B02D4C243D}">
      <dgm:prSet phldrT="[Text]" custT="1"/>
      <dgm:spPr/>
      <dgm:t>
        <a:bodyPr/>
        <a:lstStyle/>
        <a:p>
          <a:pPr>
            <a:buFontTx/>
            <a:buChar char="-"/>
          </a:pPr>
          <a:r>
            <a:rPr lang="en-US" sz="1300" b="0">
              <a:solidFill>
                <a:srgbClr val="1C1C1C"/>
              </a:solidFill>
              <a:latin typeface="Century" panose="02040604050505020304" pitchFamily="18" charset="0"/>
              <a:sym typeface="Wingdings" panose="05000000000000000000" pitchFamily="2" charset="2"/>
            </a:rPr>
            <a:t>Which airlines dominates each states (</a:t>
          </a:r>
          <a:r>
            <a:rPr lang="en-US" sz="1300" b="0" i="1">
              <a:solidFill>
                <a:srgbClr val="1C1C1C"/>
              </a:solidFill>
              <a:latin typeface="Century" panose="02040604050505020304" pitchFamily="18" charset="0"/>
              <a:sym typeface="Wingdings" panose="05000000000000000000" pitchFamily="2" charset="2"/>
            </a:rPr>
            <a:t>in terms of their percentage share of overall departures</a:t>
          </a:r>
          <a:r>
            <a:rPr lang="en-US" sz="1300" b="0">
              <a:solidFill>
                <a:srgbClr val="1C1C1C"/>
              </a:solidFill>
              <a:latin typeface="Century" panose="02040604050505020304" pitchFamily="18" charset="0"/>
              <a:sym typeface="Wingdings" panose="05000000000000000000" pitchFamily="2" charset="2"/>
            </a:rPr>
            <a:t>)?</a:t>
          </a:r>
          <a:endParaRPr lang="en-US" sz="1300" b="0">
            <a:solidFill>
              <a:srgbClr val="1C1C1C"/>
            </a:solidFill>
            <a:latin typeface="Century" panose="02040604050505020304" pitchFamily="18" charset="0"/>
          </a:endParaRPr>
        </a:p>
      </dgm:t>
    </dgm:pt>
    <dgm:pt modelId="{CEF096FA-2DB0-489C-AD04-6BA95F4E1328}" type="parTrans" cxnId="{F4EB3275-D041-4906-8DAA-E05BC4B0A087}">
      <dgm:prSet/>
      <dgm:spPr/>
      <dgm:t>
        <a:bodyPr/>
        <a:lstStyle/>
        <a:p>
          <a:endParaRPr lang="en-US">
            <a:solidFill>
              <a:schemeClr val="tx2">
                <a:lumMod val="75000"/>
              </a:schemeClr>
            </a:solidFill>
          </a:endParaRPr>
        </a:p>
      </dgm:t>
    </dgm:pt>
    <dgm:pt modelId="{B01BFC3C-F2D1-4DA5-91BF-B7E5FBA179D7}" type="sibTrans" cxnId="{F4EB3275-D041-4906-8DAA-E05BC4B0A087}">
      <dgm:prSet/>
      <dgm:spPr/>
      <dgm:t>
        <a:bodyPr/>
        <a:lstStyle/>
        <a:p>
          <a:endParaRPr lang="en-US">
            <a:solidFill>
              <a:schemeClr val="tx2">
                <a:lumMod val="75000"/>
              </a:schemeClr>
            </a:solidFill>
          </a:endParaRPr>
        </a:p>
      </dgm:t>
    </dgm:pt>
    <dgm:pt modelId="{43FCF528-408D-408C-B774-51D32B69B25B}">
      <dgm:prSet phldrT="[Text]" custT="1"/>
      <dgm:spPr/>
      <dgm:t>
        <a:bodyPr/>
        <a:lstStyle/>
        <a:p>
          <a:pPr algn="ctr"/>
          <a:r>
            <a:rPr lang="en-US" sz="1400" b="1">
              <a:solidFill>
                <a:schemeClr val="bg1">
                  <a:lumMod val="95000"/>
                </a:schemeClr>
              </a:solidFill>
              <a:latin typeface="Century" panose="02040604050505020304" pitchFamily="18" charset="0"/>
            </a:rPr>
            <a:t>Dashboard 2 </a:t>
          </a:r>
          <a:endParaRPr lang="en-MU" sz="1400" b="1">
            <a:solidFill>
              <a:schemeClr val="bg1">
                <a:lumMod val="95000"/>
              </a:schemeClr>
            </a:solidFill>
            <a:latin typeface="Century" panose="02040604050505020304" pitchFamily="18" charset="0"/>
          </a:endParaRPr>
        </a:p>
        <a:p>
          <a:pPr algn="ctr"/>
          <a:r>
            <a:rPr lang="en-US" sz="1400">
              <a:solidFill>
                <a:schemeClr val="bg1">
                  <a:lumMod val="95000"/>
                </a:schemeClr>
              </a:solidFill>
              <a:latin typeface="Century" panose="02040604050505020304" pitchFamily="18" charset="0"/>
            </a:rPr>
            <a:t>US Airline Domestic Performance Deep-Dive</a:t>
          </a:r>
        </a:p>
      </dgm:t>
    </dgm:pt>
    <dgm:pt modelId="{F64C215D-1777-4EFD-8087-6CCC6EFE70E0}" type="parTrans" cxnId="{D521A138-D1A9-4A08-AC56-D7148216DDD0}">
      <dgm:prSet/>
      <dgm:spPr/>
      <dgm:t>
        <a:bodyPr/>
        <a:lstStyle/>
        <a:p>
          <a:endParaRPr lang="en-US">
            <a:solidFill>
              <a:schemeClr val="tx2">
                <a:lumMod val="75000"/>
              </a:schemeClr>
            </a:solidFill>
          </a:endParaRPr>
        </a:p>
      </dgm:t>
    </dgm:pt>
    <dgm:pt modelId="{02FA675D-5C21-457F-B247-C5E496100789}" type="sibTrans" cxnId="{D521A138-D1A9-4A08-AC56-D7148216DDD0}">
      <dgm:prSet/>
      <dgm:spPr/>
      <dgm:t>
        <a:bodyPr/>
        <a:lstStyle/>
        <a:p>
          <a:endParaRPr lang="en-US">
            <a:solidFill>
              <a:schemeClr val="tx2">
                <a:lumMod val="75000"/>
              </a:schemeClr>
            </a:solidFill>
          </a:endParaRPr>
        </a:p>
      </dgm:t>
    </dgm:pt>
    <dgm:pt modelId="{40972879-1FCB-4748-957D-5BD4CBE943AC}">
      <dgm:prSet phldrT="[Text]" custT="1"/>
      <dgm:spPr/>
      <dgm:t>
        <a:bodyPr/>
        <a:lstStyle/>
        <a:p>
          <a:pPr>
            <a:buFontTx/>
            <a:buChar char="-"/>
          </a:pPr>
          <a:r>
            <a:rPr lang="en-US" sz="1300">
              <a:solidFill>
                <a:srgbClr val="1C1C1C"/>
              </a:solidFill>
              <a:latin typeface="Century" panose="02040604050505020304" pitchFamily="18" charset="0"/>
              <a:sym typeface="Wingdings" panose="05000000000000000000" pitchFamily="2" charset="2"/>
            </a:rPr>
            <a:t>How many flights does an airline operate between each unique route?</a:t>
          </a:r>
          <a:endParaRPr lang="en-US" sz="1300">
            <a:solidFill>
              <a:srgbClr val="1C1C1C"/>
            </a:solidFill>
            <a:latin typeface="Century" panose="02040604050505020304" pitchFamily="18" charset="0"/>
          </a:endParaRPr>
        </a:p>
      </dgm:t>
    </dgm:pt>
    <dgm:pt modelId="{6EBE91E8-2576-49F3-8E8A-358154A1D125}" type="parTrans" cxnId="{14856B2E-40BB-4B60-A749-36C236E63970}">
      <dgm:prSet/>
      <dgm:spPr/>
      <dgm:t>
        <a:bodyPr/>
        <a:lstStyle/>
        <a:p>
          <a:endParaRPr lang="en-US">
            <a:solidFill>
              <a:schemeClr val="tx2">
                <a:lumMod val="75000"/>
              </a:schemeClr>
            </a:solidFill>
          </a:endParaRPr>
        </a:p>
      </dgm:t>
    </dgm:pt>
    <dgm:pt modelId="{F2211269-5BCC-4C62-AB9C-11655614C1F3}" type="sibTrans" cxnId="{14856B2E-40BB-4B60-A749-36C236E63970}">
      <dgm:prSet/>
      <dgm:spPr/>
      <dgm:t>
        <a:bodyPr/>
        <a:lstStyle/>
        <a:p>
          <a:endParaRPr lang="en-US">
            <a:solidFill>
              <a:schemeClr val="tx2">
                <a:lumMod val="75000"/>
              </a:schemeClr>
            </a:solidFill>
          </a:endParaRPr>
        </a:p>
      </dgm:t>
    </dgm:pt>
    <dgm:pt modelId="{8470970D-AFC9-41B0-9E96-F91A666DED94}">
      <dgm:prSet custT="1"/>
      <dgm:spPr/>
      <dgm:t>
        <a:bodyPr/>
        <a:lstStyle/>
        <a:p>
          <a:r>
            <a:rPr lang="en-US" sz="1300" b="0">
              <a:solidFill>
                <a:srgbClr val="1C1C1C"/>
              </a:solidFill>
              <a:latin typeface="Century" panose="02040604050505020304" pitchFamily="18" charset="0"/>
              <a:sym typeface="Wingdings" panose="05000000000000000000" pitchFamily="2" charset="2"/>
            </a:rPr>
            <a:t>How much does each state contribute to the overall departures of Passengers, Freights, and mails relative to the rest? </a:t>
          </a:r>
        </a:p>
      </dgm:t>
    </dgm:pt>
    <dgm:pt modelId="{614C0C9E-019A-4FED-8B03-5ACDF5AF604A}" type="parTrans" cxnId="{BE03E0F1-026C-438E-9063-05FC39169908}">
      <dgm:prSet/>
      <dgm:spPr/>
      <dgm:t>
        <a:bodyPr/>
        <a:lstStyle/>
        <a:p>
          <a:endParaRPr lang="en-US">
            <a:solidFill>
              <a:schemeClr val="tx2">
                <a:lumMod val="75000"/>
              </a:schemeClr>
            </a:solidFill>
          </a:endParaRPr>
        </a:p>
      </dgm:t>
    </dgm:pt>
    <dgm:pt modelId="{471ECF3C-9716-408D-AE1C-3D8923BAB453}" type="sibTrans" cxnId="{BE03E0F1-026C-438E-9063-05FC39169908}">
      <dgm:prSet/>
      <dgm:spPr/>
      <dgm:t>
        <a:bodyPr/>
        <a:lstStyle/>
        <a:p>
          <a:endParaRPr lang="en-US">
            <a:solidFill>
              <a:schemeClr val="tx2">
                <a:lumMod val="75000"/>
              </a:schemeClr>
            </a:solidFill>
          </a:endParaRPr>
        </a:p>
      </dgm:t>
    </dgm:pt>
    <dgm:pt modelId="{45FD573B-EA9F-4D69-8504-6979A0C8458A}">
      <dgm:prSet custT="1"/>
      <dgm:spPr/>
      <dgm:t>
        <a:bodyPr/>
        <a:lstStyle/>
        <a:p>
          <a:r>
            <a:rPr lang="en-US" sz="1300">
              <a:solidFill>
                <a:srgbClr val="1C1C1C"/>
              </a:solidFill>
              <a:latin typeface="Century" panose="02040604050505020304" pitchFamily="18" charset="0"/>
              <a:sym typeface="Wingdings" panose="05000000000000000000" pitchFamily="2" charset="2"/>
            </a:rPr>
            <a:t>What is the average On-time performance rate for that route?</a:t>
          </a:r>
        </a:p>
      </dgm:t>
    </dgm:pt>
    <dgm:pt modelId="{4AED35E7-DCA7-4701-A776-2ACC1AC28F8B}" type="parTrans" cxnId="{98C778CB-B8E7-4CD7-8284-D56329A36B69}">
      <dgm:prSet/>
      <dgm:spPr/>
      <dgm:t>
        <a:bodyPr/>
        <a:lstStyle/>
        <a:p>
          <a:endParaRPr lang="en-US">
            <a:solidFill>
              <a:schemeClr val="tx2">
                <a:lumMod val="75000"/>
              </a:schemeClr>
            </a:solidFill>
          </a:endParaRPr>
        </a:p>
      </dgm:t>
    </dgm:pt>
    <dgm:pt modelId="{B4BE727B-D764-4241-816B-0FCB0E3AF759}" type="sibTrans" cxnId="{98C778CB-B8E7-4CD7-8284-D56329A36B69}">
      <dgm:prSet/>
      <dgm:spPr/>
      <dgm:t>
        <a:bodyPr/>
        <a:lstStyle/>
        <a:p>
          <a:endParaRPr lang="en-US">
            <a:solidFill>
              <a:schemeClr val="tx2">
                <a:lumMod val="75000"/>
              </a:schemeClr>
            </a:solidFill>
          </a:endParaRPr>
        </a:p>
      </dgm:t>
    </dgm:pt>
    <dgm:pt modelId="{3D4ED25F-2FB3-4854-A99D-97D5145FE6B8}">
      <dgm:prSet custT="1"/>
      <dgm:spPr/>
      <dgm:t>
        <a:bodyPr/>
        <a:lstStyle/>
        <a:p>
          <a:r>
            <a:rPr lang="en-US" sz="1300">
              <a:solidFill>
                <a:srgbClr val="1C1C1C"/>
              </a:solidFill>
              <a:latin typeface="Century" panose="02040604050505020304" pitchFamily="18" charset="0"/>
              <a:sym typeface="Wingdings" panose="05000000000000000000" pitchFamily="2" charset="2"/>
            </a:rPr>
            <a:t>What is the percentage cancellation rate for that route?</a:t>
          </a:r>
        </a:p>
      </dgm:t>
    </dgm:pt>
    <dgm:pt modelId="{A64E7276-6E8E-4C37-9BF8-469ADCEF3F79}" type="parTrans" cxnId="{C7A869C1-837E-4712-AD34-5DF8BFE69216}">
      <dgm:prSet/>
      <dgm:spPr/>
      <dgm:t>
        <a:bodyPr/>
        <a:lstStyle/>
        <a:p>
          <a:endParaRPr lang="en-US">
            <a:solidFill>
              <a:schemeClr val="tx2">
                <a:lumMod val="75000"/>
              </a:schemeClr>
            </a:solidFill>
          </a:endParaRPr>
        </a:p>
      </dgm:t>
    </dgm:pt>
    <dgm:pt modelId="{BFB0713A-C08A-456C-A724-8D9A7116D9E8}" type="sibTrans" cxnId="{C7A869C1-837E-4712-AD34-5DF8BFE69216}">
      <dgm:prSet/>
      <dgm:spPr/>
      <dgm:t>
        <a:bodyPr/>
        <a:lstStyle/>
        <a:p>
          <a:endParaRPr lang="en-US">
            <a:solidFill>
              <a:schemeClr val="tx2">
                <a:lumMod val="75000"/>
              </a:schemeClr>
            </a:solidFill>
          </a:endParaRPr>
        </a:p>
      </dgm:t>
    </dgm:pt>
    <dgm:pt modelId="{F41FC1C0-741C-43F0-93F3-44BC59937BAD}">
      <dgm:prSet custT="1"/>
      <dgm:spPr/>
      <dgm:t>
        <a:bodyPr/>
        <a:lstStyle/>
        <a:p>
          <a:r>
            <a:rPr lang="en-US" sz="1300">
              <a:solidFill>
                <a:srgbClr val="1C1C1C"/>
              </a:solidFill>
              <a:latin typeface="Century" panose="02040604050505020304" pitchFamily="18" charset="0"/>
              <a:sym typeface="Wingdings" panose="05000000000000000000" pitchFamily="2" charset="2"/>
            </a:rPr>
            <a:t>Primary causes for departure delay </a:t>
          </a:r>
        </a:p>
      </dgm:t>
    </dgm:pt>
    <dgm:pt modelId="{CA0EAAB7-9E30-48B3-BE81-A534BDDC4F0E}" type="parTrans" cxnId="{D3017072-CB4B-418A-9BF1-885D22B997EA}">
      <dgm:prSet/>
      <dgm:spPr/>
      <dgm:t>
        <a:bodyPr/>
        <a:lstStyle/>
        <a:p>
          <a:endParaRPr lang="en-US">
            <a:solidFill>
              <a:schemeClr val="tx2">
                <a:lumMod val="75000"/>
              </a:schemeClr>
            </a:solidFill>
          </a:endParaRPr>
        </a:p>
      </dgm:t>
    </dgm:pt>
    <dgm:pt modelId="{E56B0876-7360-4A40-9EAA-2FE3A17F9F67}" type="sibTrans" cxnId="{D3017072-CB4B-418A-9BF1-885D22B997EA}">
      <dgm:prSet/>
      <dgm:spPr/>
      <dgm:t>
        <a:bodyPr/>
        <a:lstStyle/>
        <a:p>
          <a:endParaRPr lang="en-US">
            <a:solidFill>
              <a:schemeClr val="tx2">
                <a:lumMod val="75000"/>
              </a:schemeClr>
            </a:solidFill>
          </a:endParaRPr>
        </a:p>
      </dgm:t>
    </dgm:pt>
    <dgm:pt modelId="{B79C9542-4110-4E2D-B086-AE43DC54BCDC}">
      <dgm:prSet custT="1"/>
      <dgm:spPr/>
      <dgm:t>
        <a:bodyPr/>
        <a:lstStyle/>
        <a:p>
          <a:r>
            <a:rPr lang="en-US" sz="1300">
              <a:solidFill>
                <a:srgbClr val="1C1C1C"/>
              </a:solidFill>
              <a:latin typeface="Century" panose="02040604050505020304" pitchFamily="18" charset="0"/>
              <a:sym typeface="Wingdings" panose="05000000000000000000" pitchFamily="2" charset="2"/>
            </a:rPr>
            <a:t>Delay time for each day in the calendar year 2018</a:t>
          </a:r>
        </a:p>
      </dgm:t>
    </dgm:pt>
    <dgm:pt modelId="{40487D71-7EEA-4A8A-B735-A7CC028E100C}" type="parTrans" cxnId="{A9623CF5-F01D-42F9-AB36-E72B6C6DA638}">
      <dgm:prSet/>
      <dgm:spPr/>
      <dgm:t>
        <a:bodyPr/>
        <a:lstStyle/>
        <a:p>
          <a:endParaRPr lang="en-US">
            <a:solidFill>
              <a:schemeClr val="tx2">
                <a:lumMod val="75000"/>
              </a:schemeClr>
            </a:solidFill>
          </a:endParaRPr>
        </a:p>
      </dgm:t>
    </dgm:pt>
    <dgm:pt modelId="{F92FF70A-4AB5-475A-AC39-5002B139ACC7}" type="sibTrans" cxnId="{A9623CF5-F01D-42F9-AB36-E72B6C6DA638}">
      <dgm:prSet/>
      <dgm:spPr/>
      <dgm:t>
        <a:bodyPr/>
        <a:lstStyle/>
        <a:p>
          <a:endParaRPr lang="en-US">
            <a:solidFill>
              <a:schemeClr val="tx2">
                <a:lumMod val="75000"/>
              </a:schemeClr>
            </a:solidFill>
          </a:endParaRPr>
        </a:p>
      </dgm:t>
    </dgm:pt>
    <dgm:pt modelId="{207D29AA-97E1-4FF3-AEEC-9E3521101E2B}">
      <dgm:prSet custT="1"/>
      <dgm:spPr/>
      <dgm:t>
        <a:bodyPr/>
        <a:lstStyle/>
        <a:p>
          <a:r>
            <a:rPr lang="en-US" sz="1300">
              <a:solidFill>
                <a:srgbClr val="1C1C1C"/>
              </a:solidFill>
              <a:latin typeface="Century" panose="02040604050505020304" pitchFamily="18" charset="0"/>
              <a:sym typeface="Wingdings" panose="05000000000000000000" pitchFamily="2" charset="2"/>
            </a:rPr>
            <a:t>Price range difference between airlines for each route </a:t>
          </a:r>
        </a:p>
      </dgm:t>
    </dgm:pt>
    <dgm:pt modelId="{31A4E222-9CBF-461C-9B19-9AC55AFD5A42}" type="parTrans" cxnId="{A3AAA042-A9C5-4D97-958B-747D70158165}">
      <dgm:prSet/>
      <dgm:spPr/>
      <dgm:t>
        <a:bodyPr/>
        <a:lstStyle/>
        <a:p>
          <a:endParaRPr lang="en-US">
            <a:solidFill>
              <a:schemeClr val="tx2">
                <a:lumMod val="75000"/>
              </a:schemeClr>
            </a:solidFill>
          </a:endParaRPr>
        </a:p>
      </dgm:t>
    </dgm:pt>
    <dgm:pt modelId="{C3AEE48C-2B69-49D9-A530-71450FA233C5}" type="sibTrans" cxnId="{A3AAA042-A9C5-4D97-958B-747D70158165}">
      <dgm:prSet/>
      <dgm:spPr/>
      <dgm:t>
        <a:bodyPr/>
        <a:lstStyle/>
        <a:p>
          <a:endParaRPr lang="en-US">
            <a:solidFill>
              <a:schemeClr val="tx2">
                <a:lumMod val="75000"/>
              </a:schemeClr>
            </a:solidFill>
          </a:endParaRPr>
        </a:p>
      </dgm:t>
    </dgm:pt>
    <dgm:pt modelId="{BE0F5045-53DF-4261-93B2-51E012ED6ECA}">
      <dgm:prSet custT="1"/>
      <dgm:spPr/>
      <dgm:t>
        <a:bodyPr/>
        <a:lstStyle/>
        <a:p>
          <a:r>
            <a:rPr lang="en-US" sz="1300">
              <a:solidFill>
                <a:srgbClr val="1C1C1C"/>
              </a:solidFill>
              <a:latin typeface="Century" panose="02040604050505020304" pitchFamily="18" charset="0"/>
              <a:sym typeface="Wingdings" panose="05000000000000000000" pitchFamily="2" charset="2"/>
            </a:rPr>
            <a:t>Comparison between average delay </a:t>
          </a:r>
          <a:r>
            <a:rPr lang="en-US" sz="1300" i="1">
              <a:solidFill>
                <a:srgbClr val="1C1C1C"/>
              </a:solidFill>
              <a:latin typeface="Century" panose="02040604050505020304" pitchFamily="18" charset="0"/>
              <a:sym typeface="Wingdings" panose="05000000000000000000" pitchFamily="2" charset="2"/>
            </a:rPr>
            <a:t>(in minutes)</a:t>
          </a:r>
          <a:r>
            <a:rPr lang="en-US" sz="1300">
              <a:solidFill>
                <a:srgbClr val="1C1C1C"/>
              </a:solidFill>
              <a:latin typeface="Century" panose="02040604050505020304" pitchFamily="18" charset="0"/>
              <a:sym typeface="Wingdings" panose="05000000000000000000" pitchFamily="2" charset="2"/>
            </a:rPr>
            <a:t> different airlines for each possible route</a:t>
          </a:r>
        </a:p>
      </dgm:t>
    </dgm:pt>
    <dgm:pt modelId="{AD61E8E9-D9E1-4193-A3DE-BAA22D9B6B3A}" type="parTrans" cxnId="{E0A6ED76-0E1D-4BAF-B65C-85B23D739ABE}">
      <dgm:prSet/>
      <dgm:spPr/>
      <dgm:t>
        <a:bodyPr/>
        <a:lstStyle/>
        <a:p>
          <a:endParaRPr lang="en-US">
            <a:solidFill>
              <a:schemeClr val="tx2">
                <a:lumMod val="75000"/>
              </a:schemeClr>
            </a:solidFill>
          </a:endParaRPr>
        </a:p>
      </dgm:t>
    </dgm:pt>
    <dgm:pt modelId="{144D425D-8FB9-4C92-87B1-63E58975547E}" type="sibTrans" cxnId="{E0A6ED76-0E1D-4BAF-B65C-85B23D739ABE}">
      <dgm:prSet/>
      <dgm:spPr/>
      <dgm:t>
        <a:bodyPr/>
        <a:lstStyle/>
        <a:p>
          <a:endParaRPr lang="en-US">
            <a:solidFill>
              <a:schemeClr val="tx2">
                <a:lumMod val="75000"/>
              </a:schemeClr>
            </a:solidFill>
          </a:endParaRPr>
        </a:p>
      </dgm:t>
    </dgm:pt>
    <dgm:pt modelId="{4856F46E-6CD5-4EF4-B634-C7F10EB4E0B7}">
      <dgm:prSet custT="1"/>
      <dgm:spPr/>
      <dgm:t>
        <a:bodyPr/>
        <a:lstStyle/>
        <a:p>
          <a:pPr algn="ctr">
            <a:buFontTx/>
            <a:buChar char="-"/>
          </a:pPr>
          <a:r>
            <a:rPr lang="en-US" sz="1400" b="1">
              <a:solidFill>
                <a:schemeClr val="bg1">
                  <a:lumMod val="95000"/>
                </a:schemeClr>
              </a:solidFill>
              <a:latin typeface="Century" panose="02040604050505020304" pitchFamily="18" charset="0"/>
              <a:sym typeface="Wingdings" panose="05000000000000000000" pitchFamily="2" charset="2"/>
            </a:rPr>
            <a:t>Dashboard 3</a:t>
          </a:r>
          <a:endParaRPr lang="en-MU" sz="1400" b="1">
            <a:solidFill>
              <a:schemeClr val="bg1">
                <a:lumMod val="95000"/>
              </a:schemeClr>
            </a:solidFill>
            <a:latin typeface="Century" panose="02040604050505020304" pitchFamily="18" charset="0"/>
            <a:sym typeface="Wingdings" panose="05000000000000000000" pitchFamily="2" charset="2"/>
          </a:endParaRPr>
        </a:p>
        <a:p>
          <a:pPr algn="ctr">
            <a:buFontTx/>
            <a:buChar char="-"/>
          </a:pPr>
          <a:r>
            <a:rPr lang="en-US" sz="1400">
              <a:solidFill>
                <a:schemeClr val="bg1">
                  <a:lumMod val="95000"/>
                </a:schemeClr>
              </a:solidFill>
              <a:latin typeface="Century" panose="02040604050505020304" pitchFamily="18" charset="0"/>
              <a:sym typeface="Wingdings" panose="05000000000000000000" pitchFamily="2" charset="2"/>
            </a:rPr>
            <a:t>Airline Stock prices</a:t>
          </a:r>
        </a:p>
      </dgm:t>
    </dgm:pt>
    <dgm:pt modelId="{24C9A995-3A9B-4268-A7D4-629D835B4B72}" type="parTrans" cxnId="{01EA3109-E804-4B2E-A82B-719B97A3DE5F}">
      <dgm:prSet/>
      <dgm:spPr/>
      <dgm:t>
        <a:bodyPr/>
        <a:lstStyle/>
        <a:p>
          <a:endParaRPr lang="en-US">
            <a:solidFill>
              <a:schemeClr val="tx2">
                <a:lumMod val="75000"/>
              </a:schemeClr>
            </a:solidFill>
          </a:endParaRPr>
        </a:p>
      </dgm:t>
    </dgm:pt>
    <dgm:pt modelId="{317A0159-F836-4B23-ADB5-69A9947F56A8}" type="sibTrans" cxnId="{01EA3109-E804-4B2E-A82B-719B97A3DE5F}">
      <dgm:prSet/>
      <dgm:spPr/>
      <dgm:t>
        <a:bodyPr/>
        <a:lstStyle/>
        <a:p>
          <a:endParaRPr lang="en-US">
            <a:solidFill>
              <a:schemeClr val="tx2">
                <a:lumMod val="75000"/>
              </a:schemeClr>
            </a:solidFill>
          </a:endParaRPr>
        </a:p>
      </dgm:t>
    </dgm:pt>
    <dgm:pt modelId="{39517D1E-E81E-4F49-AA5B-A8B206148882}">
      <dgm:prSet custT="1"/>
      <dgm:spPr/>
      <dgm:t>
        <a:bodyPr/>
        <a:lstStyle/>
        <a:p>
          <a:r>
            <a:rPr lang="en-US" sz="1300">
              <a:solidFill>
                <a:srgbClr val="1C1C1C"/>
              </a:solidFill>
              <a:latin typeface="Century" panose="02040604050505020304" pitchFamily="18" charset="0"/>
              <a:sym typeface="Wingdings" panose="05000000000000000000" pitchFamily="2" charset="2"/>
            </a:rPr>
            <a:t>What is the stock price trend for each US airline in the past 5 years </a:t>
          </a:r>
        </a:p>
      </dgm:t>
    </dgm:pt>
    <dgm:pt modelId="{AEAE326B-E15E-4997-A6E1-AA9CD0035B05}" type="sibTrans" cxnId="{C81996E5-E7D1-4304-AB45-0823AF34BCD6}">
      <dgm:prSet/>
      <dgm:spPr/>
      <dgm:t>
        <a:bodyPr/>
        <a:lstStyle/>
        <a:p>
          <a:endParaRPr lang="en-US">
            <a:solidFill>
              <a:schemeClr val="tx2">
                <a:lumMod val="75000"/>
              </a:schemeClr>
            </a:solidFill>
          </a:endParaRPr>
        </a:p>
      </dgm:t>
    </dgm:pt>
    <dgm:pt modelId="{6882832C-ECE1-4924-A579-6CA878D8C927}" type="parTrans" cxnId="{C81996E5-E7D1-4304-AB45-0823AF34BCD6}">
      <dgm:prSet/>
      <dgm:spPr/>
      <dgm:t>
        <a:bodyPr/>
        <a:lstStyle/>
        <a:p>
          <a:endParaRPr lang="en-US">
            <a:solidFill>
              <a:schemeClr val="tx2">
                <a:lumMod val="75000"/>
              </a:schemeClr>
            </a:solidFill>
          </a:endParaRPr>
        </a:p>
      </dgm:t>
    </dgm:pt>
    <dgm:pt modelId="{BC1A495D-B3F0-4662-B512-F027EA90DAC0}">
      <dgm:prSet custT="1"/>
      <dgm:spPr/>
      <dgm:t>
        <a:bodyPr/>
        <a:lstStyle/>
        <a:p>
          <a:r>
            <a:rPr lang="en-US" sz="1300">
              <a:solidFill>
                <a:srgbClr val="1C1C1C"/>
              </a:solidFill>
              <a:latin typeface="Century" panose="02040604050505020304" pitchFamily="18" charset="0"/>
              <a:sym typeface="Wingdings" panose="05000000000000000000" pitchFamily="2" charset="2"/>
            </a:rPr>
            <a:t>Within each month, how much did the stock price of that airline vary? (</a:t>
          </a:r>
          <a:r>
            <a:rPr lang="en-US" sz="1300" i="1">
              <a:solidFill>
                <a:srgbClr val="1C1C1C"/>
              </a:solidFill>
              <a:latin typeface="Century" panose="02040604050505020304" pitchFamily="18" charset="0"/>
              <a:sym typeface="Wingdings" panose="05000000000000000000" pitchFamily="2" charset="2"/>
            </a:rPr>
            <a:t>shown using a candlestick graph</a:t>
          </a:r>
          <a:r>
            <a:rPr lang="en-US" sz="1300">
              <a:solidFill>
                <a:srgbClr val="1C1C1C"/>
              </a:solidFill>
              <a:latin typeface="Century" panose="02040604050505020304" pitchFamily="18" charset="0"/>
              <a:sym typeface="Wingdings" panose="05000000000000000000" pitchFamily="2" charset="2"/>
            </a:rPr>
            <a:t>)</a:t>
          </a:r>
          <a:endParaRPr lang="en-US" sz="1300">
            <a:solidFill>
              <a:srgbClr val="1C1C1C"/>
            </a:solidFill>
            <a:latin typeface="Century" panose="02040604050505020304" pitchFamily="18" charset="0"/>
          </a:endParaRPr>
        </a:p>
      </dgm:t>
    </dgm:pt>
    <dgm:pt modelId="{F1FA0ED3-FAB5-4E6F-A6B0-ECA6481BAB4A}" type="sibTrans" cxnId="{C04DC566-FFEE-4B34-BEE3-AFD600254C77}">
      <dgm:prSet/>
      <dgm:spPr/>
      <dgm:t>
        <a:bodyPr/>
        <a:lstStyle/>
        <a:p>
          <a:endParaRPr lang="en-US">
            <a:solidFill>
              <a:schemeClr val="tx2">
                <a:lumMod val="75000"/>
              </a:schemeClr>
            </a:solidFill>
          </a:endParaRPr>
        </a:p>
      </dgm:t>
    </dgm:pt>
    <dgm:pt modelId="{E411CF78-9782-4673-A8E3-4DB3E121147B}" type="parTrans" cxnId="{C04DC566-FFEE-4B34-BEE3-AFD600254C77}">
      <dgm:prSet/>
      <dgm:spPr/>
      <dgm:t>
        <a:bodyPr/>
        <a:lstStyle/>
        <a:p>
          <a:endParaRPr lang="en-US">
            <a:solidFill>
              <a:schemeClr val="tx2">
                <a:lumMod val="75000"/>
              </a:schemeClr>
            </a:solidFill>
          </a:endParaRPr>
        </a:p>
      </dgm:t>
    </dgm:pt>
    <dgm:pt modelId="{D4030EA8-141D-4DD9-8A49-3457494523D7}" type="pres">
      <dgm:prSet presAssocID="{98D89E0B-D80F-4A89-9797-F93C5F95014F}" presName="Name0" presStyleCnt="0">
        <dgm:presLayoutVars>
          <dgm:dir/>
          <dgm:animLvl val="lvl"/>
          <dgm:resizeHandles val="exact"/>
        </dgm:presLayoutVars>
      </dgm:prSet>
      <dgm:spPr/>
    </dgm:pt>
    <dgm:pt modelId="{72119D5F-487C-4520-92E2-ACCC61FF8067}" type="pres">
      <dgm:prSet presAssocID="{ABA1D65C-494A-4E47-BF37-52E0E44D4EF9}" presName="linNode" presStyleCnt="0"/>
      <dgm:spPr/>
    </dgm:pt>
    <dgm:pt modelId="{50612D8B-8CC4-4A27-9F94-9449AAE4CAD6}" type="pres">
      <dgm:prSet presAssocID="{ABA1D65C-494A-4E47-BF37-52E0E44D4EF9}" presName="parTx" presStyleLbl="revTx" presStyleIdx="0" presStyleCnt="3" custScaleX="96371" custLinFactNeighborY="780">
        <dgm:presLayoutVars>
          <dgm:chMax val="1"/>
          <dgm:bulletEnabled val="1"/>
        </dgm:presLayoutVars>
      </dgm:prSet>
      <dgm:spPr/>
    </dgm:pt>
    <dgm:pt modelId="{8E65716B-E73A-452F-A97A-C6C085D2CB5B}" type="pres">
      <dgm:prSet presAssocID="{ABA1D65C-494A-4E47-BF37-52E0E44D4EF9}" presName="bracket" presStyleLbl="parChTrans1D1" presStyleIdx="0" presStyleCnt="3"/>
      <dgm:spPr/>
    </dgm:pt>
    <dgm:pt modelId="{155DFE18-EA1E-4D35-848A-1A860C4F877B}" type="pres">
      <dgm:prSet presAssocID="{ABA1D65C-494A-4E47-BF37-52E0E44D4EF9}" presName="spH" presStyleCnt="0"/>
      <dgm:spPr/>
    </dgm:pt>
    <dgm:pt modelId="{84444536-69AD-43A7-9427-4C13EC18975B}" type="pres">
      <dgm:prSet presAssocID="{ABA1D65C-494A-4E47-BF37-52E0E44D4EF9}" presName="desTx" presStyleLbl="node1" presStyleIdx="0" presStyleCnt="3">
        <dgm:presLayoutVars>
          <dgm:bulletEnabled val="1"/>
        </dgm:presLayoutVars>
      </dgm:prSet>
      <dgm:spPr/>
    </dgm:pt>
    <dgm:pt modelId="{0069CB09-9010-4950-B4D6-CE6477B6FBE1}" type="pres">
      <dgm:prSet presAssocID="{9E4A88C4-9A7E-4E01-A6D4-75617E8977CA}" presName="spV" presStyleCnt="0"/>
      <dgm:spPr/>
    </dgm:pt>
    <dgm:pt modelId="{41A3F18A-3696-4746-B9F8-4662739BEA2E}" type="pres">
      <dgm:prSet presAssocID="{43FCF528-408D-408C-B774-51D32B69B25B}" presName="linNode" presStyleCnt="0"/>
      <dgm:spPr/>
    </dgm:pt>
    <dgm:pt modelId="{82B84823-AE0D-46E2-9B26-F1DBD5A46EF0}" type="pres">
      <dgm:prSet presAssocID="{43FCF528-408D-408C-B774-51D32B69B25B}" presName="parTx" presStyleLbl="revTx" presStyleIdx="1" presStyleCnt="3" custLinFactNeighborX="12402" custLinFactNeighborY="3582">
        <dgm:presLayoutVars>
          <dgm:chMax val="1"/>
          <dgm:bulletEnabled val="1"/>
        </dgm:presLayoutVars>
      </dgm:prSet>
      <dgm:spPr/>
    </dgm:pt>
    <dgm:pt modelId="{3E79EA53-2613-487B-AC0A-A0A4CC9EF654}" type="pres">
      <dgm:prSet presAssocID="{43FCF528-408D-408C-B774-51D32B69B25B}" presName="bracket" presStyleLbl="parChTrans1D1" presStyleIdx="1" presStyleCnt="3" custLinFactNeighborX="-38744" custLinFactNeighborY="697"/>
      <dgm:spPr/>
    </dgm:pt>
    <dgm:pt modelId="{35CE8D81-D660-4C16-A42E-4C906B1D5FAB}" type="pres">
      <dgm:prSet presAssocID="{43FCF528-408D-408C-B774-51D32B69B25B}" presName="spH" presStyleCnt="0"/>
      <dgm:spPr/>
    </dgm:pt>
    <dgm:pt modelId="{9EFF873D-539C-47D0-A661-D1A5B5BDD24A}" type="pres">
      <dgm:prSet presAssocID="{43FCF528-408D-408C-B774-51D32B69B25B}" presName="desTx" presStyleLbl="node1" presStyleIdx="1" presStyleCnt="3" custScaleY="112717" custLinFactNeighborX="-43587" custLinFactNeighborY="5449">
        <dgm:presLayoutVars>
          <dgm:bulletEnabled val="1"/>
        </dgm:presLayoutVars>
      </dgm:prSet>
      <dgm:spPr/>
    </dgm:pt>
    <dgm:pt modelId="{2A750B6E-5DEE-476E-9746-01AC4FF7E556}" type="pres">
      <dgm:prSet presAssocID="{02FA675D-5C21-457F-B247-C5E496100789}" presName="spV" presStyleCnt="0"/>
      <dgm:spPr/>
    </dgm:pt>
    <dgm:pt modelId="{D1AF81BA-8ED3-44C3-8BFE-09FDDD9B6D65}" type="pres">
      <dgm:prSet presAssocID="{4856F46E-6CD5-4EF4-B634-C7F10EB4E0B7}" presName="linNode" presStyleCnt="0"/>
      <dgm:spPr/>
    </dgm:pt>
    <dgm:pt modelId="{249743BE-1BB0-4BB2-B928-C8E9B5DDDA95}" type="pres">
      <dgm:prSet presAssocID="{4856F46E-6CD5-4EF4-B634-C7F10EB4E0B7}" presName="parTx" presStyleLbl="revTx" presStyleIdx="2" presStyleCnt="3" custLinFactNeighborY="780">
        <dgm:presLayoutVars>
          <dgm:chMax val="1"/>
          <dgm:bulletEnabled val="1"/>
        </dgm:presLayoutVars>
      </dgm:prSet>
      <dgm:spPr/>
    </dgm:pt>
    <dgm:pt modelId="{E94FA9BB-68AD-4A99-B526-5ECC38F69BA5}" type="pres">
      <dgm:prSet presAssocID="{4856F46E-6CD5-4EF4-B634-C7F10EB4E0B7}" presName="bracket" presStyleLbl="parChTrans1D1" presStyleIdx="2" presStyleCnt="3" custLinFactNeighborX="-19372"/>
      <dgm:spPr/>
    </dgm:pt>
    <dgm:pt modelId="{60BC3DE6-FCB5-4408-AAAF-BAA1493C5185}" type="pres">
      <dgm:prSet presAssocID="{4856F46E-6CD5-4EF4-B634-C7F10EB4E0B7}" presName="spH" presStyleCnt="0"/>
      <dgm:spPr/>
    </dgm:pt>
    <dgm:pt modelId="{F9224B67-FFB0-445C-B2C6-E88C4AC1BB63}" type="pres">
      <dgm:prSet presAssocID="{4856F46E-6CD5-4EF4-B634-C7F10EB4E0B7}" presName="desTx" presStyleLbl="node1" presStyleIdx="2" presStyleCnt="3" custScaleY="65428" custLinFactNeighborX="-43587">
        <dgm:presLayoutVars>
          <dgm:bulletEnabled val="1"/>
        </dgm:presLayoutVars>
      </dgm:prSet>
      <dgm:spPr/>
    </dgm:pt>
  </dgm:ptLst>
  <dgm:cxnLst>
    <dgm:cxn modelId="{49C3AA02-1EA3-4B8B-B1C2-C1896115E36B}" srcId="{98D89E0B-D80F-4A89-9797-F93C5F95014F}" destId="{ABA1D65C-494A-4E47-BF37-52E0E44D4EF9}" srcOrd="0" destOrd="0" parTransId="{EB3C3D83-BF20-463D-AE45-4C529950058E}" sibTransId="{9E4A88C4-9A7E-4E01-A6D4-75617E8977CA}"/>
    <dgm:cxn modelId="{681CC503-7B6C-4715-8953-7B8C33C882B4}" type="presOf" srcId="{F41FC1C0-741C-43F0-93F3-44BC59937BAD}" destId="{9EFF873D-539C-47D0-A661-D1A5B5BDD24A}" srcOrd="0" destOrd="4" presId="urn:diagrams.loki3.com/BracketList"/>
    <dgm:cxn modelId="{01EA3109-E804-4B2E-A82B-719B97A3DE5F}" srcId="{98D89E0B-D80F-4A89-9797-F93C5F95014F}" destId="{4856F46E-6CD5-4EF4-B634-C7F10EB4E0B7}" srcOrd="2" destOrd="0" parTransId="{24C9A995-3A9B-4268-A7D4-629D835B4B72}" sibTransId="{317A0159-F836-4B23-ADB5-69A9947F56A8}"/>
    <dgm:cxn modelId="{14856B2E-40BB-4B60-A749-36C236E63970}" srcId="{43FCF528-408D-408C-B774-51D32B69B25B}" destId="{40972879-1FCB-4748-957D-5BD4CBE943AC}" srcOrd="0" destOrd="0" parTransId="{6EBE91E8-2576-49F3-8E8A-358154A1D125}" sibTransId="{F2211269-5BCC-4C62-AB9C-11655614C1F3}"/>
    <dgm:cxn modelId="{0978A737-62E7-48FE-947D-A2901B60BDB6}" type="presOf" srcId="{43FCF528-408D-408C-B774-51D32B69B25B}" destId="{82B84823-AE0D-46E2-9B26-F1DBD5A46EF0}" srcOrd="0" destOrd="0" presId="urn:diagrams.loki3.com/BracketList"/>
    <dgm:cxn modelId="{D521A138-D1A9-4A08-AC56-D7148216DDD0}" srcId="{98D89E0B-D80F-4A89-9797-F93C5F95014F}" destId="{43FCF528-408D-408C-B774-51D32B69B25B}" srcOrd="1" destOrd="0" parTransId="{F64C215D-1777-4EFD-8087-6CCC6EFE70E0}" sibTransId="{02FA675D-5C21-457F-B247-C5E496100789}"/>
    <dgm:cxn modelId="{57193839-326E-412F-B060-DE4709AEBFA1}" type="presOf" srcId="{BE0F5045-53DF-4261-93B2-51E012ED6ECA}" destId="{9EFF873D-539C-47D0-A661-D1A5B5BDD24A}" srcOrd="0" destOrd="3" presId="urn:diagrams.loki3.com/BracketList"/>
    <dgm:cxn modelId="{A3AAA042-A9C5-4D97-958B-747D70158165}" srcId="{43FCF528-408D-408C-B774-51D32B69B25B}" destId="{207D29AA-97E1-4FF3-AEEC-9E3521101E2B}" srcOrd="4" destOrd="0" parTransId="{31A4E222-9CBF-461C-9B19-9AC55AFD5A42}" sibTransId="{C3AEE48C-2B69-49D9-A530-71450FA233C5}"/>
    <dgm:cxn modelId="{C04DC566-FFEE-4B34-BEE3-AFD600254C77}" srcId="{4856F46E-6CD5-4EF4-B634-C7F10EB4E0B7}" destId="{BC1A495D-B3F0-4662-B512-F027EA90DAC0}" srcOrd="1" destOrd="0" parTransId="{E411CF78-9782-4673-A8E3-4DB3E121147B}" sibTransId="{F1FA0ED3-FAB5-4E6F-A6B0-ECA6481BAB4A}"/>
    <dgm:cxn modelId="{624BF767-4266-4398-9EE8-1D68B4FB35C4}" type="presOf" srcId="{40972879-1FCB-4748-957D-5BD4CBE943AC}" destId="{9EFF873D-539C-47D0-A661-D1A5B5BDD24A}" srcOrd="0" destOrd="0" presId="urn:diagrams.loki3.com/BracketList"/>
    <dgm:cxn modelId="{23BFB169-D994-44C6-A728-5CFE43049810}" type="presOf" srcId="{8470970D-AFC9-41B0-9E96-F91A666DED94}" destId="{84444536-69AD-43A7-9427-4C13EC18975B}" srcOrd="0" destOrd="1" presId="urn:diagrams.loki3.com/BracketList"/>
    <dgm:cxn modelId="{BD03F14C-2205-4577-8B0C-BF4B9F487C91}" type="presOf" srcId="{3CE08DD4-3D5C-4606-9AE1-23B02D4C243D}" destId="{84444536-69AD-43A7-9427-4C13EC18975B}" srcOrd="0" destOrd="0" presId="urn:diagrams.loki3.com/BracketList"/>
    <dgm:cxn modelId="{D3017072-CB4B-418A-9BF1-885D22B997EA}" srcId="{43FCF528-408D-408C-B774-51D32B69B25B}" destId="{F41FC1C0-741C-43F0-93F3-44BC59937BAD}" srcOrd="2" destOrd="0" parTransId="{CA0EAAB7-9E30-48B3-BE81-A534BDDC4F0E}" sibTransId="{E56B0876-7360-4A40-9EAA-2FE3A17F9F67}"/>
    <dgm:cxn modelId="{F4EB3275-D041-4906-8DAA-E05BC4B0A087}" srcId="{ABA1D65C-494A-4E47-BF37-52E0E44D4EF9}" destId="{3CE08DD4-3D5C-4606-9AE1-23B02D4C243D}" srcOrd="0" destOrd="0" parTransId="{CEF096FA-2DB0-489C-AD04-6BA95F4E1328}" sibTransId="{B01BFC3C-F2D1-4DA5-91BF-B7E5FBA179D7}"/>
    <dgm:cxn modelId="{E0A6ED76-0E1D-4BAF-B65C-85B23D739ABE}" srcId="{43FCF528-408D-408C-B774-51D32B69B25B}" destId="{BE0F5045-53DF-4261-93B2-51E012ED6ECA}" srcOrd="1" destOrd="0" parTransId="{AD61E8E9-D9E1-4193-A3DE-BAA22D9B6B3A}" sibTransId="{144D425D-8FB9-4C92-87B1-63E58975547E}"/>
    <dgm:cxn modelId="{80FCE08B-0883-4E79-95D6-8EB420720950}" type="presOf" srcId="{4856F46E-6CD5-4EF4-B634-C7F10EB4E0B7}" destId="{249743BE-1BB0-4BB2-B928-C8E9B5DDDA95}" srcOrd="0" destOrd="0" presId="urn:diagrams.loki3.com/BracketList"/>
    <dgm:cxn modelId="{F45A13AC-384E-4DBF-AFBA-5E429A085D5A}" type="presOf" srcId="{BC1A495D-B3F0-4662-B512-F027EA90DAC0}" destId="{F9224B67-FFB0-445C-B2C6-E88C4AC1BB63}" srcOrd="0" destOrd="1" presId="urn:diagrams.loki3.com/BracketList"/>
    <dgm:cxn modelId="{AB7873B5-1366-4842-B313-E183B96ACD9C}" type="presOf" srcId="{207D29AA-97E1-4FF3-AEEC-9E3521101E2B}" destId="{9EFF873D-539C-47D0-A661-D1A5B5BDD24A}" srcOrd="0" destOrd="6" presId="urn:diagrams.loki3.com/BracketList"/>
    <dgm:cxn modelId="{3DBFA4B9-713E-4F44-9A8E-5AA993DEEE75}" type="presOf" srcId="{45FD573B-EA9F-4D69-8504-6979A0C8458A}" destId="{9EFF873D-539C-47D0-A661-D1A5B5BDD24A}" srcOrd="0" destOrd="1" presId="urn:diagrams.loki3.com/BracketList"/>
    <dgm:cxn modelId="{C7A869C1-837E-4712-AD34-5DF8BFE69216}" srcId="{40972879-1FCB-4748-957D-5BD4CBE943AC}" destId="{3D4ED25F-2FB3-4854-A99D-97D5145FE6B8}" srcOrd="1" destOrd="0" parTransId="{A64E7276-6E8E-4C37-9BF8-469ADCEF3F79}" sibTransId="{BFB0713A-C08A-456C-A724-8D9A7116D9E8}"/>
    <dgm:cxn modelId="{98C778CB-B8E7-4CD7-8284-D56329A36B69}" srcId="{40972879-1FCB-4748-957D-5BD4CBE943AC}" destId="{45FD573B-EA9F-4D69-8504-6979A0C8458A}" srcOrd="0" destOrd="0" parTransId="{4AED35E7-DCA7-4701-A776-2ACC1AC28F8B}" sibTransId="{B4BE727B-D764-4241-816B-0FCB0E3AF759}"/>
    <dgm:cxn modelId="{C81996E5-E7D1-4304-AB45-0823AF34BCD6}" srcId="{4856F46E-6CD5-4EF4-B634-C7F10EB4E0B7}" destId="{39517D1E-E81E-4F49-AA5B-A8B206148882}" srcOrd="0" destOrd="0" parTransId="{6882832C-ECE1-4924-A579-6CA878D8C927}" sibTransId="{AEAE326B-E15E-4997-A6E1-AA9CD0035B05}"/>
    <dgm:cxn modelId="{1A2BBDE8-BF0C-4E1A-A4B5-831BC190DC66}" type="presOf" srcId="{98D89E0B-D80F-4A89-9797-F93C5F95014F}" destId="{D4030EA8-141D-4DD9-8A49-3457494523D7}" srcOrd="0" destOrd="0" presId="urn:diagrams.loki3.com/BracketList"/>
    <dgm:cxn modelId="{24A3D1E9-AD16-4A9D-B2E9-4F1A0E364DB8}" type="presOf" srcId="{3D4ED25F-2FB3-4854-A99D-97D5145FE6B8}" destId="{9EFF873D-539C-47D0-A661-D1A5B5BDD24A}" srcOrd="0" destOrd="2" presId="urn:diagrams.loki3.com/BracketList"/>
    <dgm:cxn modelId="{AA9DE1EF-280C-42C6-895D-B34CB6731A93}" type="presOf" srcId="{39517D1E-E81E-4F49-AA5B-A8B206148882}" destId="{F9224B67-FFB0-445C-B2C6-E88C4AC1BB63}" srcOrd="0" destOrd="0" presId="urn:diagrams.loki3.com/BracketList"/>
    <dgm:cxn modelId="{2E600AF0-2E56-4019-BD7E-435C97E3A1AB}" type="presOf" srcId="{B79C9542-4110-4E2D-B086-AE43DC54BCDC}" destId="{9EFF873D-539C-47D0-A661-D1A5B5BDD24A}" srcOrd="0" destOrd="5" presId="urn:diagrams.loki3.com/BracketList"/>
    <dgm:cxn modelId="{BE03E0F1-026C-438E-9063-05FC39169908}" srcId="{ABA1D65C-494A-4E47-BF37-52E0E44D4EF9}" destId="{8470970D-AFC9-41B0-9E96-F91A666DED94}" srcOrd="1" destOrd="0" parTransId="{614C0C9E-019A-4FED-8B03-5ACDF5AF604A}" sibTransId="{471ECF3C-9716-408D-AE1C-3D8923BAB453}"/>
    <dgm:cxn modelId="{A9623CF5-F01D-42F9-AB36-E72B6C6DA638}" srcId="{43FCF528-408D-408C-B774-51D32B69B25B}" destId="{B79C9542-4110-4E2D-B086-AE43DC54BCDC}" srcOrd="3" destOrd="0" parTransId="{40487D71-7EEA-4A8A-B735-A7CC028E100C}" sibTransId="{F92FF70A-4AB5-475A-AC39-5002B139ACC7}"/>
    <dgm:cxn modelId="{9BE040FC-9B60-4229-A547-6BB037C5D45F}" type="presOf" srcId="{ABA1D65C-494A-4E47-BF37-52E0E44D4EF9}" destId="{50612D8B-8CC4-4A27-9F94-9449AAE4CAD6}" srcOrd="0" destOrd="0" presId="urn:diagrams.loki3.com/BracketList"/>
    <dgm:cxn modelId="{C1B47400-F3D8-41A6-A5BC-0FE05FCC34B7}" type="presParOf" srcId="{D4030EA8-141D-4DD9-8A49-3457494523D7}" destId="{72119D5F-487C-4520-92E2-ACCC61FF8067}" srcOrd="0" destOrd="0" presId="urn:diagrams.loki3.com/BracketList"/>
    <dgm:cxn modelId="{765A1682-6248-4824-8FE3-22E05AEA911D}" type="presParOf" srcId="{72119D5F-487C-4520-92E2-ACCC61FF8067}" destId="{50612D8B-8CC4-4A27-9F94-9449AAE4CAD6}" srcOrd="0" destOrd="0" presId="urn:diagrams.loki3.com/BracketList"/>
    <dgm:cxn modelId="{D84C299F-3D2D-4C06-9501-B7921851E8E0}" type="presParOf" srcId="{72119D5F-487C-4520-92E2-ACCC61FF8067}" destId="{8E65716B-E73A-452F-A97A-C6C085D2CB5B}" srcOrd="1" destOrd="0" presId="urn:diagrams.loki3.com/BracketList"/>
    <dgm:cxn modelId="{A2633D5B-C5A9-42DF-A8E0-7FCD50EE9EC7}" type="presParOf" srcId="{72119D5F-487C-4520-92E2-ACCC61FF8067}" destId="{155DFE18-EA1E-4D35-848A-1A860C4F877B}" srcOrd="2" destOrd="0" presId="urn:diagrams.loki3.com/BracketList"/>
    <dgm:cxn modelId="{D32C5C3D-F651-4D63-A5A8-A39AFE54A975}" type="presParOf" srcId="{72119D5F-487C-4520-92E2-ACCC61FF8067}" destId="{84444536-69AD-43A7-9427-4C13EC18975B}" srcOrd="3" destOrd="0" presId="urn:diagrams.loki3.com/BracketList"/>
    <dgm:cxn modelId="{2312FD99-385C-4DB4-8F36-524DAE3E94A9}" type="presParOf" srcId="{D4030EA8-141D-4DD9-8A49-3457494523D7}" destId="{0069CB09-9010-4950-B4D6-CE6477B6FBE1}" srcOrd="1" destOrd="0" presId="urn:diagrams.loki3.com/BracketList"/>
    <dgm:cxn modelId="{F0AD5B6B-B329-4E45-B670-531981CA5EFC}" type="presParOf" srcId="{D4030EA8-141D-4DD9-8A49-3457494523D7}" destId="{41A3F18A-3696-4746-B9F8-4662739BEA2E}" srcOrd="2" destOrd="0" presId="urn:diagrams.loki3.com/BracketList"/>
    <dgm:cxn modelId="{0002E648-B40E-434B-8BAE-CDC51AEA6894}" type="presParOf" srcId="{41A3F18A-3696-4746-B9F8-4662739BEA2E}" destId="{82B84823-AE0D-46E2-9B26-F1DBD5A46EF0}" srcOrd="0" destOrd="0" presId="urn:diagrams.loki3.com/BracketList"/>
    <dgm:cxn modelId="{9C57FD14-EA24-418B-B020-262A699429C0}" type="presParOf" srcId="{41A3F18A-3696-4746-B9F8-4662739BEA2E}" destId="{3E79EA53-2613-487B-AC0A-A0A4CC9EF654}" srcOrd="1" destOrd="0" presId="urn:diagrams.loki3.com/BracketList"/>
    <dgm:cxn modelId="{969D3A4B-EF86-45A1-B715-66A0B1194076}" type="presParOf" srcId="{41A3F18A-3696-4746-B9F8-4662739BEA2E}" destId="{35CE8D81-D660-4C16-A42E-4C906B1D5FAB}" srcOrd="2" destOrd="0" presId="urn:diagrams.loki3.com/BracketList"/>
    <dgm:cxn modelId="{F9097BDE-C683-4292-85E2-6EE2FECDFAC2}" type="presParOf" srcId="{41A3F18A-3696-4746-B9F8-4662739BEA2E}" destId="{9EFF873D-539C-47D0-A661-D1A5B5BDD24A}" srcOrd="3" destOrd="0" presId="urn:diagrams.loki3.com/BracketList"/>
    <dgm:cxn modelId="{1AF726A8-A67A-4C3A-82C3-DF1963ADA823}" type="presParOf" srcId="{D4030EA8-141D-4DD9-8A49-3457494523D7}" destId="{2A750B6E-5DEE-476E-9746-01AC4FF7E556}" srcOrd="3" destOrd="0" presId="urn:diagrams.loki3.com/BracketList"/>
    <dgm:cxn modelId="{59531530-EE7D-4B16-8E92-7B158C97E565}" type="presParOf" srcId="{D4030EA8-141D-4DD9-8A49-3457494523D7}" destId="{D1AF81BA-8ED3-44C3-8BFE-09FDDD9B6D65}" srcOrd="4" destOrd="0" presId="urn:diagrams.loki3.com/BracketList"/>
    <dgm:cxn modelId="{A7613F69-3BD1-4E50-AE0C-99BF6AC54096}" type="presParOf" srcId="{D1AF81BA-8ED3-44C3-8BFE-09FDDD9B6D65}" destId="{249743BE-1BB0-4BB2-B928-C8E9B5DDDA95}" srcOrd="0" destOrd="0" presId="urn:diagrams.loki3.com/BracketList"/>
    <dgm:cxn modelId="{7F835359-12BF-4EA5-AB1A-5A6A9C87B08B}" type="presParOf" srcId="{D1AF81BA-8ED3-44C3-8BFE-09FDDD9B6D65}" destId="{E94FA9BB-68AD-4A99-B526-5ECC38F69BA5}" srcOrd="1" destOrd="0" presId="urn:diagrams.loki3.com/BracketList"/>
    <dgm:cxn modelId="{79D0BD69-5F4E-44E0-B051-6528222B6172}" type="presParOf" srcId="{D1AF81BA-8ED3-44C3-8BFE-09FDDD9B6D65}" destId="{60BC3DE6-FCB5-4408-AAAF-BAA1493C5185}" srcOrd="2" destOrd="0" presId="urn:diagrams.loki3.com/BracketList"/>
    <dgm:cxn modelId="{71C3887C-302E-477A-A87C-3062E468B062}" type="presParOf" srcId="{D1AF81BA-8ED3-44C3-8BFE-09FDDD9B6D65}" destId="{F9224B67-FFB0-445C-B2C6-E88C4AC1BB63}"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12D8B-8CC4-4A27-9F94-9449AAE4CAD6}">
      <dsp:nvSpPr>
        <dsp:cNvPr id="0" name=""/>
        <dsp:cNvSpPr/>
      </dsp:nvSpPr>
      <dsp:spPr>
        <a:xfrm>
          <a:off x="0" y="201221"/>
          <a:ext cx="2369224"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bg1">
                  <a:lumMod val="95000"/>
                </a:schemeClr>
              </a:solidFill>
              <a:latin typeface="Century" panose="02040604050505020304" pitchFamily="18" charset="0"/>
            </a:rPr>
            <a:t>Dashboard 1</a:t>
          </a:r>
          <a:r>
            <a:rPr lang="en-MU" sz="1400" b="1" kern="1200">
              <a:solidFill>
                <a:schemeClr val="bg1">
                  <a:lumMod val="95000"/>
                </a:schemeClr>
              </a:solidFill>
              <a:latin typeface="Century" panose="02040604050505020304" pitchFamily="18" charset="0"/>
            </a:rPr>
            <a:t> </a:t>
          </a:r>
        </a:p>
        <a:p>
          <a:pPr marL="0" lvl="0" indent="0" algn="ctr" defTabSz="622300">
            <a:lnSpc>
              <a:spcPct val="90000"/>
            </a:lnSpc>
            <a:spcBef>
              <a:spcPct val="0"/>
            </a:spcBef>
            <a:spcAft>
              <a:spcPct val="35000"/>
            </a:spcAft>
            <a:buNone/>
          </a:pPr>
          <a:r>
            <a:rPr lang="en-US" sz="1400" kern="1200">
              <a:solidFill>
                <a:schemeClr val="bg1">
                  <a:lumMod val="95000"/>
                </a:schemeClr>
              </a:solidFill>
              <a:latin typeface="Century" panose="02040604050505020304" pitchFamily="18" charset="0"/>
            </a:rPr>
            <a:t>Airline Travelers in the US by State</a:t>
          </a:r>
        </a:p>
      </dsp:txBody>
      <dsp:txXfrm>
        <a:off x="0" y="201221"/>
        <a:ext cx="2369224" cy="1287000"/>
      </dsp:txXfrm>
    </dsp:sp>
    <dsp:sp modelId="{8E65716B-E73A-452F-A97A-C6C085D2CB5B}">
      <dsp:nvSpPr>
        <dsp:cNvPr id="0" name=""/>
        <dsp:cNvSpPr/>
      </dsp:nvSpPr>
      <dsp:spPr>
        <a:xfrm>
          <a:off x="2369224" y="191183"/>
          <a:ext cx="491688" cy="1287000"/>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444536-69AD-43A7-9427-4C13EC18975B}">
      <dsp:nvSpPr>
        <dsp:cNvPr id="0" name=""/>
        <dsp:cNvSpPr/>
      </dsp:nvSpPr>
      <dsp:spPr>
        <a:xfrm>
          <a:off x="3057587" y="191183"/>
          <a:ext cx="6686960" cy="1287000"/>
        </a:xfrm>
        <a:prstGeom prst="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FontTx/>
            <a:buChar char="-"/>
          </a:pPr>
          <a:r>
            <a:rPr lang="en-US" sz="1300" b="0" kern="1200">
              <a:solidFill>
                <a:srgbClr val="1C1C1C"/>
              </a:solidFill>
              <a:latin typeface="Century" panose="02040604050505020304" pitchFamily="18" charset="0"/>
              <a:sym typeface="Wingdings" panose="05000000000000000000" pitchFamily="2" charset="2"/>
            </a:rPr>
            <a:t>Which airlines dominates each states (</a:t>
          </a:r>
          <a:r>
            <a:rPr lang="en-US" sz="1300" b="0" i="1" kern="1200">
              <a:solidFill>
                <a:srgbClr val="1C1C1C"/>
              </a:solidFill>
              <a:latin typeface="Century" panose="02040604050505020304" pitchFamily="18" charset="0"/>
              <a:sym typeface="Wingdings" panose="05000000000000000000" pitchFamily="2" charset="2"/>
            </a:rPr>
            <a:t>in terms of their percentage share of overall departures</a:t>
          </a:r>
          <a:r>
            <a:rPr lang="en-US" sz="1300" b="0" kern="1200">
              <a:solidFill>
                <a:srgbClr val="1C1C1C"/>
              </a:solidFill>
              <a:latin typeface="Century" panose="02040604050505020304" pitchFamily="18" charset="0"/>
              <a:sym typeface="Wingdings" panose="05000000000000000000" pitchFamily="2" charset="2"/>
            </a:rPr>
            <a:t>)?</a:t>
          </a:r>
          <a:endParaRPr lang="en-US" sz="1300" b="0" kern="1200">
            <a:solidFill>
              <a:srgbClr val="1C1C1C"/>
            </a:solidFill>
            <a:latin typeface="Century" panose="02040604050505020304" pitchFamily="18" charset="0"/>
          </a:endParaRPr>
        </a:p>
        <a:p>
          <a:pPr marL="114300" lvl="1" indent="-114300" algn="l" defTabSz="577850">
            <a:lnSpc>
              <a:spcPct val="90000"/>
            </a:lnSpc>
            <a:spcBef>
              <a:spcPct val="0"/>
            </a:spcBef>
            <a:spcAft>
              <a:spcPct val="15000"/>
            </a:spcAft>
            <a:buChar char="•"/>
          </a:pPr>
          <a:r>
            <a:rPr lang="en-US" sz="1300" b="0" kern="1200">
              <a:solidFill>
                <a:srgbClr val="1C1C1C"/>
              </a:solidFill>
              <a:latin typeface="Century" panose="02040604050505020304" pitchFamily="18" charset="0"/>
              <a:sym typeface="Wingdings" panose="05000000000000000000" pitchFamily="2" charset="2"/>
            </a:rPr>
            <a:t>How much does each state contribute to the overall departures of Passengers, Freights, and mails relative to the rest? </a:t>
          </a:r>
        </a:p>
      </dsp:txBody>
      <dsp:txXfrm>
        <a:off x="3057587" y="191183"/>
        <a:ext cx="6686960" cy="1287000"/>
      </dsp:txXfrm>
    </dsp:sp>
    <dsp:sp modelId="{82B84823-AE0D-46E2-9B26-F1DBD5A46EF0}">
      <dsp:nvSpPr>
        <dsp:cNvPr id="0" name=""/>
        <dsp:cNvSpPr/>
      </dsp:nvSpPr>
      <dsp:spPr>
        <a:xfrm>
          <a:off x="60979" y="2089450"/>
          <a:ext cx="2458441"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bg1">
                  <a:lumMod val="95000"/>
                </a:schemeClr>
              </a:solidFill>
              <a:latin typeface="Century" panose="02040604050505020304" pitchFamily="18" charset="0"/>
            </a:rPr>
            <a:t>Dashboard 2 </a:t>
          </a:r>
          <a:endParaRPr lang="en-MU" sz="1400" b="1" kern="1200">
            <a:solidFill>
              <a:schemeClr val="bg1">
                <a:lumMod val="95000"/>
              </a:schemeClr>
            </a:solidFill>
            <a:latin typeface="Century" panose="02040604050505020304" pitchFamily="18" charset="0"/>
          </a:endParaRPr>
        </a:p>
        <a:p>
          <a:pPr marL="0" lvl="0" indent="0" algn="ctr" defTabSz="622300">
            <a:lnSpc>
              <a:spcPct val="90000"/>
            </a:lnSpc>
            <a:spcBef>
              <a:spcPct val="0"/>
            </a:spcBef>
            <a:spcAft>
              <a:spcPct val="35000"/>
            </a:spcAft>
            <a:buNone/>
          </a:pPr>
          <a:r>
            <a:rPr lang="en-US" sz="1400" kern="1200">
              <a:solidFill>
                <a:schemeClr val="bg1">
                  <a:lumMod val="95000"/>
                </a:schemeClr>
              </a:solidFill>
              <a:latin typeface="Century" panose="02040604050505020304" pitchFamily="18" charset="0"/>
            </a:rPr>
            <a:t>US Airline Domestic Performance Deep-Dive</a:t>
          </a:r>
        </a:p>
      </dsp:txBody>
      <dsp:txXfrm>
        <a:off x="60979" y="2089450"/>
        <a:ext cx="2458441" cy="1287000"/>
      </dsp:txXfrm>
    </dsp:sp>
    <dsp:sp modelId="{3E79EA53-2613-487B-AC0A-A0A4CC9EF654}">
      <dsp:nvSpPr>
        <dsp:cNvPr id="0" name=""/>
        <dsp:cNvSpPr/>
      </dsp:nvSpPr>
      <dsp:spPr>
        <a:xfrm>
          <a:off x="2382241" y="1834201"/>
          <a:ext cx="491688" cy="1729406"/>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FF873D-539C-47D0-A661-D1A5B5BDD24A}">
      <dsp:nvSpPr>
        <dsp:cNvPr id="0" name=""/>
        <dsp:cNvSpPr/>
      </dsp:nvSpPr>
      <dsp:spPr>
        <a:xfrm>
          <a:off x="3061079" y="1806418"/>
          <a:ext cx="6686960" cy="1949334"/>
        </a:xfrm>
        <a:prstGeom prst="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FontTx/>
            <a:buChar char="-"/>
          </a:pPr>
          <a:r>
            <a:rPr lang="en-US" sz="1300" kern="1200">
              <a:solidFill>
                <a:srgbClr val="1C1C1C"/>
              </a:solidFill>
              <a:latin typeface="Century" panose="02040604050505020304" pitchFamily="18" charset="0"/>
              <a:sym typeface="Wingdings" panose="05000000000000000000" pitchFamily="2" charset="2"/>
            </a:rPr>
            <a:t>How many flights does an airline operate between each unique route?</a:t>
          </a:r>
          <a:endParaRPr lang="en-US" sz="1300" kern="1200">
            <a:solidFill>
              <a:srgbClr val="1C1C1C"/>
            </a:solidFill>
            <a:latin typeface="Century" panose="02040604050505020304" pitchFamily="18" charset="0"/>
          </a:endParaRPr>
        </a:p>
        <a:p>
          <a:pPr marL="228600" lvl="2" indent="-114300" algn="l" defTabSz="577850">
            <a:lnSpc>
              <a:spcPct val="90000"/>
            </a:lnSpc>
            <a:spcBef>
              <a:spcPct val="0"/>
            </a:spcBef>
            <a:spcAft>
              <a:spcPct val="15000"/>
            </a:spcAft>
            <a:buChar char="•"/>
          </a:pPr>
          <a:r>
            <a:rPr lang="en-US" sz="1300" kern="1200">
              <a:solidFill>
                <a:srgbClr val="1C1C1C"/>
              </a:solidFill>
              <a:latin typeface="Century" panose="02040604050505020304" pitchFamily="18" charset="0"/>
              <a:sym typeface="Wingdings" panose="05000000000000000000" pitchFamily="2" charset="2"/>
            </a:rPr>
            <a:t>What is the average On-time performance rate for that route?</a:t>
          </a:r>
        </a:p>
        <a:p>
          <a:pPr marL="228600" lvl="2" indent="-114300" algn="l" defTabSz="577850">
            <a:lnSpc>
              <a:spcPct val="90000"/>
            </a:lnSpc>
            <a:spcBef>
              <a:spcPct val="0"/>
            </a:spcBef>
            <a:spcAft>
              <a:spcPct val="15000"/>
            </a:spcAft>
            <a:buChar char="•"/>
          </a:pPr>
          <a:r>
            <a:rPr lang="en-US" sz="1300" kern="1200">
              <a:solidFill>
                <a:srgbClr val="1C1C1C"/>
              </a:solidFill>
              <a:latin typeface="Century" panose="02040604050505020304" pitchFamily="18" charset="0"/>
              <a:sym typeface="Wingdings" panose="05000000000000000000" pitchFamily="2" charset="2"/>
            </a:rPr>
            <a:t>What is the percentage cancellation rate for that route?</a:t>
          </a:r>
        </a:p>
        <a:p>
          <a:pPr marL="114300" lvl="1" indent="-114300" algn="l" defTabSz="577850">
            <a:lnSpc>
              <a:spcPct val="90000"/>
            </a:lnSpc>
            <a:spcBef>
              <a:spcPct val="0"/>
            </a:spcBef>
            <a:spcAft>
              <a:spcPct val="15000"/>
            </a:spcAft>
            <a:buChar char="•"/>
          </a:pPr>
          <a:r>
            <a:rPr lang="en-US" sz="1300" kern="1200">
              <a:solidFill>
                <a:srgbClr val="1C1C1C"/>
              </a:solidFill>
              <a:latin typeface="Century" panose="02040604050505020304" pitchFamily="18" charset="0"/>
              <a:sym typeface="Wingdings" panose="05000000000000000000" pitchFamily="2" charset="2"/>
            </a:rPr>
            <a:t>Comparison between average delay </a:t>
          </a:r>
          <a:r>
            <a:rPr lang="en-US" sz="1300" i="1" kern="1200">
              <a:solidFill>
                <a:srgbClr val="1C1C1C"/>
              </a:solidFill>
              <a:latin typeface="Century" panose="02040604050505020304" pitchFamily="18" charset="0"/>
              <a:sym typeface="Wingdings" panose="05000000000000000000" pitchFamily="2" charset="2"/>
            </a:rPr>
            <a:t>(in minutes)</a:t>
          </a:r>
          <a:r>
            <a:rPr lang="en-US" sz="1300" kern="1200">
              <a:solidFill>
                <a:srgbClr val="1C1C1C"/>
              </a:solidFill>
              <a:latin typeface="Century" panose="02040604050505020304" pitchFamily="18" charset="0"/>
              <a:sym typeface="Wingdings" panose="05000000000000000000" pitchFamily="2" charset="2"/>
            </a:rPr>
            <a:t> different airlines for each possible route</a:t>
          </a:r>
        </a:p>
        <a:p>
          <a:pPr marL="114300" lvl="1" indent="-114300" algn="l" defTabSz="577850">
            <a:lnSpc>
              <a:spcPct val="90000"/>
            </a:lnSpc>
            <a:spcBef>
              <a:spcPct val="0"/>
            </a:spcBef>
            <a:spcAft>
              <a:spcPct val="15000"/>
            </a:spcAft>
            <a:buChar char="•"/>
          </a:pPr>
          <a:r>
            <a:rPr lang="en-US" sz="1300" kern="1200">
              <a:solidFill>
                <a:srgbClr val="1C1C1C"/>
              </a:solidFill>
              <a:latin typeface="Century" panose="02040604050505020304" pitchFamily="18" charset="0"/>
              <a:sym typeface="Wingdings" panose="05000000000000000000" pitchFamily="2" charset="2"/>
            </a:rPr>
            <a:t>Primary causes for departure delay </a:t>
          </a:r>
        </a:p>
        <a:p>
          <a:pPr marL="114300" lvl="1" indent="-114300" algn="l" defTabSz="577850">
            <a:lnSpc>
              <a:spcPct val="90000"/>
            </a:lnSpc>
            <a:spcBef>
              <a:spcPct val="0"/>
            </a:spcBef>
            <a:spcAft>
              <a:spcPct val="15000"/>
            </a:spcAft>
            <a:buChar char="•"/>
          </a:pPr>
          <a:r>
            <a:rPr lang="en-US" sz="1300" kern="1200">
              <a:solidFill>
                <a:srgbClr val="1C1C1C"/>
              </a:solidFill>
              <a:latin typeface="Century" panose="02040604050505020304" pitchFamily="18" charset="0"/>
              <a:sym typeface="Wingdings" panose="05000000000000000000" pitchFamily="2" charset="2"/>
            </a:rPr>
            <a:t>Delay time for each day in the calendar year 2018</a:t>
          </a:r>
        </a:p>
        <a:p>
          <a:pPr marL="114300" lvl="1" indent="-114300" algn="l" defTabSz="577850">
            <a:lnSpc>
              <a:spcPct val="90000"/>
            </a:lnSpc>
            <a:spcBef>
              <a:spcPct val="0"/>
            </a:spcBef>
            <a:spcAft>
              <a:spcPct val="15000"/>
            </a:spcAft>
            <a:buChar char="•"/>
          </a:pPr>
          <a:r>
            <a:rPr lang="en-US" sz="1300" kern="1200">
              <a:solidFill>
                <a:srgbClr val="1C1C1C"/>
              </a:solidFill>
              <a:latin typeface="Century" panose="02040604050505020304" pitchFamily="18" charset="0"/>
              <a:sym typeface="Wingdings" panose="05000000000000000000" pitchFamily="2" charset="2"/>
            </a:rPr>
            <a:t>Price range difference between airlines for each route </a:t>
          </a:r>
        </a:p>
      </dsp:txBody>
      <dsp:txXfrm>
        <a:off x="3061079" y="1806418"/>
        <a:ext cx="6686960" cy="1949334"/>
      </dsp:txXfrm>
    </dsp:sp>
    <dsp:sp modelId="{249743BE-1BB0-4BB2-B928-C8E9B5DDDA95}">
      <dsp:nvSpPr>
        <dsp:cNvPr id="0" name=""/>
        <dsp:cNvSpPr/>
      </dsp:nvSpPr>
      <dsp:spPr>
        <a:xfrm>
          <a:off x="0" y="3905556"/>
          <a:ext cx="2458441"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marL="0" lvl="0" indent="0" algn="ctr" defTabSz="622300">
            <a:lnSpc>
              <a:spcPct val="90000"/>
            </a:lnSpc>
            <a:spcBef>
              <a:spcPct val="0"/>
            </a:spcBef>
            <a:spcAft>
              <a:spcPct val="35000"/>
            </a:spcAft>
            <a:buFontTx/>
            <a:buNone/>
          </a:pPr>
          <a:r>
            <a:rPr lang="en-US" sz="1400" b="1" kern="1200">
              <a:solidFill>
                <a:schemeClr val="bg1">
                  <a:lumMod val="95000"/>
                </a:schemeClr>
              </a:solidFill>
              <a:latin typeface="Century" panose="02040604050505020304" pitchFamily="18" charset="0"/>
              <a:sym typeface="Wingdings" panose="05000000000000000000" pitchFamily="2" charset="2"/>
            </a:rPr>
            <a:t>Dashboard 3</a:t>
          </a:r>
          <a:endParaRPr lang="en-MU" sz="1400" b="1" kern="1200">
            <a:solidFill>
              <a:schemeClr val="bg1">
                <a:lumMod val="95000"/>
              </a:schemeClr>
            </a:solidFill>
            <a:latin typeface="Century" panose="02040604050505020304" pitchFamily="18" charset="0"/>
            <a:sym typeface="Wingdings" panose="05000000000000000000" pitchFamily="2" charset="2"/>
          </a:endParaRPr>
        </a:p>
        <a:p>
          <a:pPr marL="0" lvl="0" indent="0" algn="ctr" defTabSz="622300">
            <a:lnSpc>
              <a:spcPct val="90000"/>
            </a:lnSpc>
            <a:spcBef>
              <a:spcPct val="0"/>
            </a:spcBef>
            <a:spcAft>
              <a:spcPct val="35000"/>
            </a:spcAft>
            <a:buFontTx/>
            <a:buNone/>
          </a:pPr>
          <a:r>
            <a:rPr lang="en-US" sz="1400" kern="1200">
              <a:solidFill>
                <a:schemeClr val="bg1">
                  <a:lumMod val="95000"/>
                </a:schemeClr>
              </a:solidFill>
              <a:latin typeface="Century" panose="02040604050505020304" pitchFamily="18" charset="0"/>
              <a:sym typeface="Wingdings" panose="05000000000000000000" pitchFamily="2" charset="2"/>
            </a:rPr>
            <a:t>Airline Stock prices</a:t>
          </a:r>
        </a:p>
      </dsp:txBody>
      <dsp:txXfrm>
        <a:off x="0" y="3905556"/>
        <a:ext cx="2458441" cy="1287000"/>
      </dsp:txXfrm>
    </dsp:sp>
    <dsp:sp modelId="{E94FA9BB-68AD-4A99-B526-5ECC38F69BA5}">
      <dsp:nvSpPr>
        <dsp:cNvPr id="0" name=""/>
        <dsp:cNvSpPr/>
      </dsp:nvSpPr>
      <dsp:spPr>
        <a:xfrm>
          <a:off x="2420341" y="3895517"/>
          <a:ext cx="491688" cy="1287000"/>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224B67-FFB0-445C-B2C6-E88C4AC1BB63}">
      <dsp:nvSpPr>
        <dsp:cNvPr id="0" name=""/>
        <dsp:cNvSpPr/>
      </dsp:nvSpPr>
      <dsp:spPr>
        <a:xfrm>
          <a:off x="3061079" y="4117988"/>
          <a:ext cx="6686960" cy="842058"/>
        </a:xfrm>
        <a:prstGeom prst="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a:solidFill>
                <a:srgbClr val="1C1C1C"/>
              </a:solidFill>
              <a:latin typeface="Century" panose="02040604050505020304" pitchFamily="18" charset="0"/>
              <a:sym typeface="Wingdings" panose="05000000000000000000" pitchFamily="2" charset="2"/>
            </a:rPr>
            <a:t>What is the stock price trend for each US airline in the past 5 years </a:t>
          </a:r>
        </a:p>
        <a:p>
          <a:pPr marL="114300" lvl="1" indent="-114300" algn="l" defTabSz="577850">
            <a:lnSpc>
              <a:spcPct val="90000"/>
            </a:lnSpc>
            <a:spcBef>
              <a:spcPct val="0"/>
            </a:spcBef>
            <a:spcAft>
              <a:spcPct val="15000"/>
            </a:spcAft>
            <a:buChar char="•"/>
          </a:pPr>
          <a:r>
            <a:rPr lang="en-US" sz="1300" kern="1200">
              <a:solidFill>
                <a:srgbClr val="1C1C1C"/>
              </a:solidFill>
              <a:latin typeface="Century" panose="02040604050505020304" pitchFamily="18" charset="0"/>
              <a:sym typeface="Wingdings" panose="05000000000000000000" pitchFamily="2" charset="2"/>
            </a:rPr>
            <a:t>Within each month, how much did the stock price of that airline vary? (</a:t>
          </a:r>
          <a:r>
            <a:rPr lang="en-US" sz="1300" i="1" kern="1200">
              <a:solidFill>
                <a:srgbClr val="1C1C1C"/>
              </a:solidFill>
              <a:latin typeface="Century" panose="02040604050505020304" pitchFamily="18" charset="0"/>
              <a:sym typeface="Wingdings" panose="05000000000000000000" pitchFamily="2" charset="2"/>
            </a:rPr>
            <a:t>shown using a candlestick graph</a:t>
          </a:r>
          <a:r>
            <a:rPr lang="en-US" sz="1300" kern="1200">
              <a:solidFill>
                <a:srgbClr val="1C1C1C"/>
              </a:solidFill>
              <a:latin typeface="Century" panose="02040604050505020304" pitchFamily="18" charset="0"/>
              <a:sym typeface="Wingdings" panose="05000000000000000000" pitchFamily="2" charset="2"/>
            </a:rPr>
            <a:t>)</a:t>
          </a:r>
          <a:endParaRPr lang="en-US" sz="1300" kern="1200">
            <a:solidFill>
              <a:srgbClr val="1C1C1C"/>
            </a:solidFill>
            <a:latin typeface="Century" panose="02040604050505020304" pitchFamily="18" charset="0"/>
          </a:endParaRPr>
        </a:p>
      </dsp:txBody>
      <dsp:txXfrm>
        <a:off x="3061079" y="4117988"/>
        <a:ext cx="6686960" cy="842058"/>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zh-C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Airline Industry Deep-Dive Dashboards are intended to answer some key questions and reveal hidden insights, such as </a:t>
            </a:r>
          </a:p>
          <a:p>
            <a:pPr>
              <a:buFont typeface="Wingdings" panose="05000000000000000000" pitchFamily="2" charset="2"/>
              <a:buChar char="è"/>
            </a:pPr>
            <a:r>
              <a:rPr lang="en-US">
                <a:sym typeface="Wingdings" panose="05000000000000000000" pitchFamily="2" charset="2"/>
              </a:rPr>
              <a:t> make 3 different columns with dashboard name on top </a:t>
            </a:r>
          </a:p>
          <a:p>
            <a:pPr marL="228600" indent="0">
              <a:buFont typeface="Wingdings" panose="05000000000000000000" pitchFamily="2" charset="2"/>
              <a:buNone/>
            </a:pPr>
            <a:r>
              <a:rPr lang="en-US">
                <a:sym typeface="Wingdings" panose="05000000000000000000" pitchFamily="2" charset="2"/>
              </a:rPr>
              <a:t>Questions and sub-questions </a:t>
            </a:r>
          </a:p>
          <a:p>
            <a:pPr marL="400050" indent="-171450">
              <a:buFontTx/>
              <a:buChar char="-"/>
            </a:pPr>
            <a:r>
              <a:rPr lang="en-US">
                <a:sym typeface="Wingdings" panose="05000000000000000000" pitchFamily="2" charset="2"/>
              </a:rPr>
              <a:t>Dashboard 1: Airline Traveler in the US by State </a:t>
            </a:r>
          </a:p>
          <a:p>
            <a:pPr marL="857250" lvl="1" indent="-171450">
              <a:buFontTx/>
              <a:buChar char="-"/>
            </a:pPr>
            <a:r>
              <a:rPr lang="en-US">
                <a:sym typeface="Wingdings" panose="05000000000000000000" pitchFamily="2" charset="2"/>
              </a:rPr>
              <a:t>Which airlines dominates each states, in terms of their percentage share of overall </a:t>
            </a:r>
            <a:r>
              <a:rPr lang="en-US" err="1">
                <a:sym typeface="Wingdings" panose="05000000000000000000" pitchFamily="2" charset="2"/>
              </a:rPr>
              <a:t>depatures</a:t>
            </a:r>
            <a:r>
              <a:rPr lang="en-US">
                <a:sym typeface="Wingdings" panose="05000000000000000000" pitchFamily="2" charset="2"/>
              </a:rPr>
              <a:t>?</a:t>
            </a:r>
          </a:p>
          <a:p>
            <a:pPr marL="857250" lvl="1" indent="-171450">
              <a:buFontTx/>
              <a:buChar char="-"/>
            </a:pPr>
            <a:r>
              <a:rPr lang="en-US">
                <a:sym typeface="Wingdings" panose="05000000000000000000" pitchFamily="2" charset="2"/>
              </a:rPr>
              <a:t>Which states have more travelers than the others </a:t>
            </a:r>
          </a:p>
          <a:p>
            <a:pPr marL="857250" lvl="1" indent="-171450">
              <a:buFontTx/>
              <a:buChar char="-"/>
            </a:pPr>
            <a:r>
              <a:rPr lang="en-US">
                <a:sym typeface="Wingdings" panose="05000000000000000000" pitchFamily="2" charset="2"/>
              </a:rPr>
              <a:t>How much does each state contribute to the overall departures of Passengers, Freights, and mails relative to other States?</a:t>
            </a:r>
          </a:p>
          <a:p>
            <a:pPr marL="400050" indent="-171450">
              <a:buFontTx/>
              <a:buChar char="-"/>
            </a:pPr>
            <a:r>
              <a:rPr lang="en-US">
                <a:sym typeface="Wingdings" panose="05000000000000000000" pitchFamily="2" charset="2"/>
              </a:rPr>
              <a:t>Dashboard 2: US Airline Domestic Performance Deep-Dive</a:t>
            </a:r>
          </a:p>
          <a:p>
            <a:pPr marL="857250" lvl="1" indent="-171450">
              <a:buFontTx/>
              <a:buChar char="-"/>
            </a:pPr>
            <a:r>
              <a:rPr lang="en-US">
                <a:sym typeface="Wingdings" panose="05000000000000000000" pitchFamily="2" charset="2"/>
              </a:rPr>
              <a:t>How many flights does an airline operate between any route in the US?</a:t>
            </a:r>
          </a:p>
          <a:p>
            <a:pPr marL="1314450" lvl="2" indent="-171450">
              <a:buFontTx/>
              <a:buChar char="-"/>
            </a:pPr>
            <a:r>
              <a:rPr lang="en-US">
                <a:sym typeface="Wingdings" panose="05000000000000000000" pitchFamily="2" charset="2"/>
              </a:rPr>
              <a:t>What is the average On-time performance rate for that route?</a:t>
            </a:r>
          </a:p>
          <a:p>
            <a:pPr marL="1314450" lvl="2" indent="-171450">
              <a:buFontTx/>
              <a:buChar char="-"/>
            </a:pPr>
            <a:r>
              <a:rPr lang="en-US">
                <a:sym typeface="Wingdings" panose="05000000000000000000" pitchFamily="2" charset="2"/>
              </a:rPr>
              <a:t>What is the percentage cancellation rate for that route</a:t>
            </a:r>
          </a:p>
          <a:p>
            <a:pPr marL="857250" lvl="1" indent="-171450">
              <a:buFontTx/>
              <a:buChar char="-"/>
            </a:pPr>
            <a:r>
              <a:rPr lang="en-US">
                <a:sym typeface="Wingdings" panose="05000000000000000000" pitchFamily="2" charset="2"/>
              </a:rPr>
              <a:t>Delay average (in minutes) comparison between airlines for each possible routes</a:t>
            </a:r>
          </a:p>
          <a:p>
            <a:pPr marL="857250" lvl="1" indent="-171450">
              <a:buFontTx/>
              <a:buChar char="-"/>
            </a:pPr>
            <a:r>
              <a:rPr lang="en-US">
                <a:sym typeface="Wingdings" panose="05000000000000000000" pitchFamily="2" charset="2"/>
              </a:rPr>
              <a:t>Primary causes for departure delay </a:t>
            </a:r>
          </a:p>
          <a:p>
            <a:pPr marL="857250" lvl="1" indent="-171450">
              <a:buFontTx/>
              <a:buChar char="-"/>
            </a:pPr>
            <a:r>
              <a:rPr lang="en-US">
                <a:sym typeface="Wingdings" panose="05000000000000000000" pitchFamily="2" charset="2"/>
              </a:rPr>
              <a:t>Delay time for each day in the calendar year 2018</a:t>
            </a:r>
          </a:p>
          <a:p>
            <a:pPr marL="857250" lvl="1" indent="-171450">
              <a:buFontTx/>
              <a:buChar char="-"/>
            </a:pPr>
            <a:r>
              <a:rPr lang="en-US">
                <a:sym typeface="Wingdings" panose="05000000000000000000" pitchFamily="2" charset="2"/>
              </a:rPr>
              <a:t>Price range comparison between airlines for each route </a:t>
            </a:r>
          </a:p>
          <a:p>
            <a:pPr marL="400050" indent="-171450">
              <a:buFontTx/>
              <a:buChar char="-"/>
            </a:pPr>
            <a:r>
              <a:rPr lang="en-US">
                <a:sym typeface="Wingdings" panose="05000000000000000000" pitchFamily="2" charset="2"/>
              </a:rPr>
              <a:t>Dashboard 3: Financial Performance of Each Airline</a:t>
            </a:r>
          </a:p>
          <a:p>
            <a:pPr marL="857250" lvl="1" indent="-171450">
              <a:buFontTx/>
              <a:buChar char="-"/>
            </a:pPr>
            <a:r>
              <a:rPr lang="en-US">
                <a:sym typeface="Wingdings" panose="05000000000000000000" pitchFamily="2" charset="2"/>
              </a:rPr>
              <a:t>What is the stock price trend for each US airline in the past 5 years </a:t>
            </a:r>
          </a:p>
          <a:p>
            <a:pPr marL="857250" lvl="1" indent="-171450">
              <a:buFontTx/>
              <a:buChar char="-"/>
            </a:pPr>
            <a:r>
              <a:rPr lang="en-US">
                <a:sym typeface="Wingdings" panose="05000000000000000000" pitchFamily="2" charset="2"/>
              </a:rPr>
              <a:t>Within each month, how much did the stock price of that airline vary? (shown using a candlestick graph)</a:t>
            </a:r>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zh-CN"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zh-CN" alt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245567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zh-CN" sz="1200" b="0" i="0" u="none" strike="noStrike" cap="none" smtClean="0">
                <a:solidFill>
                  <a:schemeClr val="dk1"/>
                </a:solidFill>
                <a:latin typeface="Calibri"/>
                <a:ea typeface="Calibri"/>
                <a:cs typeface="Calibri"/>
                <a:sym typeface="Calibri"/>
              </a:rPr>
              <a:t>5</a:t>
            </a:fld>
            <a:endParaRPr lang="zh-CN"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6783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Airline Industry Deep-Dive Dashboards are intended to answer some key questions and reveal hidden insights, such as </a:t>
            </a:r>
          </a:p>
          <a:p>
            <a:pPr>
              <a:buFont typeface="Wingdings" panose="05000000000000000000" pitchFamily="2" charset="2"/>
              <a:buChar char="è"/>
            </a:pPr>
            <a:r>
              <a:rPr lang="en-US">
                <a:sym typeface="Wingdings" panose="05000000000000000000" pitchFamily="2" charset="2"/>
              </a:rPr>
              <a:t> make 3 different columns with dashboard name on top </a:t>
            </a:r>
          </a:p>
          <a:p>
            <a:pPr marL="228600" indent="0">
              <a:buFont typeface="Wingdings" panose="05000000000000000000" pitchFamily="2" charset="2"/>
              <a:buNone/>
            </a:pPr>
            <a:r>
              <a:rPr lang="en-US">
                <a:sym typeface="Wingdings" panose="05000000000000000000" pitchFamily="2" charset="2"/>
              </a:rPr>
              <a:t>Questions and sub-questions </a:t>
            </a:r>
          </a:p>
          <a:p>
            <a:pPr marL="400050" indent="-171450">
              <a:buFontTx/>
              <a:buChar char="-"/>
            </a:pPr>
            <a:r>
              <a:rPr lang="en-US">
                <a:sym typeface="Wingdings" panose="05000000000000000000" pitchFamily="2" charset="2"/>
              </a:rPr>
              <a:t>Dashboard 1: Airline Traveler in the US by State </a:t>
            </a:r>
          </a:p>
          <a:p>
            <a:pPr marL="857250" lvl="1" indent="-171450">
              <a:buFontTx/>
              <a:buChar char="-"/>
            </a:pPr>
            <a:r>
              <a:rPr lang="en-US">
                <a:sym typeface="Wingdings" panose="05000000000000000000" pitchFamily="2" charset="2"/>
              </a:rPr>
              <a:t>Which airlines dominates each states, in terms of their percentage share of overall </a:t>
            </a:r>
            <a:r>
              <a:rPr lang="en-US" err="1">
                <a:sym typeface="Wingdings" panose="05000000000000000000" pitchFamily="2" charset="2"/>
              </a:rPr>
              <a:t>depatures</a:t>
            </a:r>
            <a:r>
              <a:rPr lang="en-US">
                <a:sym typeface="Wingdings" panose="05000000000000000000" pitchFamily="2" charset="2"/>
              </a:rPr>
              <a:t>?</a:t>
            </a:r>
          </a:p>
          <a:p>
            <a:pPr marL="857250" lvl="1" indent="-171450">
              <a:buFontTx/>
              <a:buChar char="-"/>
            </a:pPr>
            <a:r>
              <a:rPr lang="en-US">
                <a:sym typeface="Wingdings" panose="05000000000000000000" pitchFamily="2" charset="2"/>
              </a:rPr>
              <a:t>Which states have more travelers than the others </a:t>
            </a:r>
          </a:p>
          <a:p>
            <a:pPr marL="857250" lvl="1" indent="-171450">
              <a:buFontTx/>
              <a:buChar char="-"/>
            </a:pPr>
            <a:r>
              <a:rPr lang="en-US">
                <a:sym typeface="Wingdings" panose="05000000000000000000" pitchFamily="2" charset="2"/>
              </a:rPr>
              <a:t>How much does each state contribute to the overall departures of Passengers, Freights, and mails relative to other States?</a:t>
            </a:r>
          </a:p>
          <a:p>
            <a:pPr marL="400050" indent="-171450">
              <a:buFontTx/>
              <a:buChar char="-"/>
            </a:pPr>
            <a:r>
              <a:rPr lang="en-US">
                <a:sym typeface="Wingdings" panose="05000000000000000000" pitchFamily="2" charset="2"/>
              </a:rPr>
              <a:t>Dashboard 2: US Airline Domestic Performance Deep-Dive</a:t>
            </a:r>
          </a:p>
          <a:p>
            <a:pPr marL="857250" lvl="1" indent="-171450">
              <a:buFontTx/>
              <a:buChar char="-"/>
            </a:pPr>
            <a:r>
              <a:rPr lang="en-US">
                <a:sym typeface="Wingdings" panose="05000000000000000000" pitchFamily="2" charset="2"/>
              </a:rPr>
              <a:t>How many flights does an airline operate between any route in the US?</a:t>
            </a:r>
          </a:p>
          <a:p>
            <a:pPr marL="1314450" lvl="2" indent="-171450">
              <a:buFontTx/>
              <a:buChar char="-"/>
            </a:pPr>
            <a:r>
              <a:rPr lang="en-US">
                <a:sym typeface="Wingdings" panose="05000000000000000000" pitchFamily="2" charset="2"/>
              </a:rPr>
              <a:t>What is the average On-time performance rate for that route?</a:t>
            </a:r>
          </a:p>
          <a:p>
            <a:pPr marL="1314450" lvl="2" indent="-171450">
              <a:buFontTx/>
              <a:buChar char="-"/>
            </a:pPr>
            <a:r>
              <a:rPr lang="en-US">
                <a:sym typeface="Wingdings" panose="05000000000000000000" pitchFamily="2" charset="2"/>
              </a:rPr>
              <a:t>What is the percentage cancellation rate for that route</a:t>
            </a:r>
          </a:p>
          <a:p>
            <a:pPr marL="857250" lvl="1" indent="-171450">
              <a:buFontTx/>
              <a:buChar char="-"/>
            </a:pPr>
            <a:r>
              <a:rPr lang="en-US">
                <a:sym typeface="Wingdings" panose="05000000000000000000" pitchFamily="2" charset="2"/>
              </a:rPr>
              <a:t>Delay average (in minutes) comparison between airlines for each possible routes</a:t>
            </a:r>
          </a:p>
          <a:p>
            <a:pPr marL="857250" lvl="1" indent="-171450">
              <a:buFontTx/>
              <a:buChar char="-"/>
            </a:pPr>
            <a:r>
              <a:rPr lang="en-US">
                <a:sym typeface="Wingdings" panose="05000000000000000000" pitchFamily="2" charset="2"/>
              </a:rPr>
              <a:t>Primary causes for departure delay </a:t>
            </a:r>
          </a:p>
          <a:p>
            <a:pPr marL="857250" lvl="1" indent="-171450">
              <a:buFontTx/>
              <a:buChar char="-"/>
            </a:pPr>
            <a:r>
              <a:rPr lang="en-US">
                <a:sym typeface="Wingdings" panose="05000000000000000000" pitchFamily="2" charset="2"/>
              </a:rPr>
              <a:t>Delay time for each day in the calendar year 2018</a:t>
            </a:r>
          </a:p>
          <a:p>
            <a:pPr marL="857250" lvl="1" indent="-171450">
              <a:buFontTx/>
              <a:buChar char="-"/>
            </a:pPr>
            <a:r>
              <a:rPr lang="en-US">
                <a:sym typeface="Wingdings" panose="05000000000000000000" pitchFamily="2" charset="2"/>
              </a:rPr>
              <a:t>Price range comparison between airlines for each route </a:t>
            </a:r>
          </a:p>
          <a:p>
            <a:pPr marL="400050" indent="-171450">
              <a:buFontTx/>
              <a:buChar char="-"/>
            </a:pPr>
            <a:r>
              <a:rPr lang="en-US">
                <a:sym typeface="Wingdings" panose="05000000000000000000" pitchFamily="2" charset="2"/>
              </a:rPr>
              <a:t>Dashboard 3: Financial Performance of Each Airline</a:t>
            </a:r>
          </a:p>
          <a:p>
            <a:pPr marL="857250" lvl="1" indent="-171450">
              <a:buFontTx/>
              <a:buChar char="-"/>
            </a:pPr>
            <a:r>
              <a:rPr lang="en-US">
                <a:sym typeface="Wingdings" panose="05000000000000000000" pitchFamily="2" charset="2"/>
              </a:rPr>
              <a:t>What is the stock price trend for each US airline in the past 5 years </a:t>
            </a:r>
          </a:p>
          <a:p>
            <a:pPr marL="857250" lvl="1" indent="-171450">
              <a:buFontTx/>
              <a:buChar char="-"/>
            </a:pPr>
            <a:r>
              <a:rPr lang="en-US">
                <a:sym typeface="Wingdings" panose="05000000000000000000" pitchFamily="2" charset="2"/>
              </a:rPr>
              <a:t>Within each month, how much did the stock price of that airline vary? (shown using a candlestick graph)</a:t>
            </a:r>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zh-CN"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zh-CN" alt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922378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Airline Industry Deep-Dive Dashboards are intended to answer some key questions and reveal hidden insights, such as </a:t>
            </a:r>
          </a:p>
          <a:p>
            <a:pPr>
              <a:buFont typeface="Wingdings" panose="05000000000000000000" pitchFamily="2" charset="2"/>
              <a:buChar char="è"/>
            </a:pPr>
            <a:r>
              <a:rPr lang="en-US">
                <a:sym typeface="Wingdings" panose="05000000000000000000" pitchFamily="2" charset="2"/>
              </a:rPr>
              <a:t> make 3 different columns with dashboard name on top </a:t>
            </a:r>
          </a:p>
          <a:p>
            <a:pPr marL="228600" indent="0">
              <a:buFont typeface="Wingdings" panose="05000000000000000000" pitchFamily="2" charset="2"/>
              <a:buNone/>
            </a:pPr>
            <a:r>
              <a:rPr lang="en-US">
                <a:sym typeface="Wingdings" panose="05000000000000000000" pitchFamily="2" charset="2"/>
              </a:rPr>
              <a:t>Questions and sub-questions </a:t>
            </a:r>
          </a:p>
          <a:p>
            <a:pPr marL="400050" indent="-171450">
              <a:buFontTx/>
              <a:buChar char="-"/>
            </a:pPr>
            <a:r>
              <a:rPr lang="en-US">
                <a:sym typeface="Wingdings" panose="05000000000000000000" pitchFamily="2" charset="2"/>
              </a:rPr>
              <a:t>Dashboard 1: Airline Traveler in the US by State </a:t>
            </a:r>
          </a:p>
          <a:p>
            <a:pPr marL="857250" lvl="1" indent="-171450">
              <a:buFontTx/>
              <a:buChar char="-"/>
            </a:pPr>
            <a:r>
              <a:rPr lang="en-US">
                <a:sym typeface="Wingdings" panose="05000000000000000000" pitchFamily="2" charset="2"/>
              </a:rPr>
              <a:t>Which airlines dominates each states, in terms of their percentage share of overall </a:t>
            </a:r>
            <a:r>
              <a:rPr lang="en-US" err="1">
                <a:sym typeface="Wingdings" panose="05000000000000000000" pitchFamily="2" charset="2"/>
              </a:rPr>
              <a:t>depatures</a:t>
            </a:r>
            <a:r>
              <a:rPr lang="en-US">
                <a:sym typeface="Wingdings" panose="05000000000000000000" pitchFamily="2" charset="2"/>
              </a:rPr>
              <a:t>?</a:t>
            </a:r>
          </a:p>
          <a:p>
            <a:pPr marL="857250" lvl="1" indent="-171450">
              <a:buFontTx/>
              <a:buChar char="-"/>
            </a:pPr>
            <a:r>
              <a:rPr lang="en-US">
                <a:sym typeface="Wingdings" panose="05000000000000000000" pitchFamily="2" charset="2"/>
              </a:rPr>
              <a:t>Which states have more travelers than the others </a:t>
            </a:r>
          </a:p>
          <a:p>
            <a:pPr marL="857250" lvl="1" indent="-171450">
              <a:buFontTx/>
              <a:buChar char="-"/>
            </a:pPr>
            <a:r>
              <a:rPr lang="en-US">
                <a:sym typeface="Wingdings" panose="05000000000000000000" pitchFamily="2" charset="2"/>
              </a:rPr>
              <a:t>How much does each state contribute to the overall departures of Passengers, Freights, and mails relative to other States?</a:t>
            </a:r>
          </a:p>
          <a:p>
            <a:pPr marL="400050" indent="-171450">
              <a:buFontTx/>
              <a:buChar char="-"/>
            </a:pPr>
            <a:r>
              <a:rPr lang="en-US">
                <a:sym typeface="Wingdings" panose="05000000000000000000" pitchFamily="2" charset="2"/>
              </a:rPr>
              <a:t>Dashboard 2: US Airline Domestic Performance Deep-Dive</a:t>
            </a:r>
          </a:p>
          <a:p>
            <a:pPr marL="857250" lvl="1" indent="-171450">
              <a:buFontTx/>
              <a:buChar char="-"/>
            </a:pPr>
            <a:r>
              <a:rPr lang="en-US">
                <a:sym typeface="Wingdings" panose="05000000000000000000" pitchFamily="2" charset="2"/>
              </a:rPr>
              <a:t>How many flights does an airline operate between any route in the US?</a:t>
            </a:r>
          </a:p>
          <a:p>
            <a:pPr marL="1314450" lvl="2" indent="-171450">
              <a:buFontTx/>
              <a:buChar char="-"/>
            </a:pPr>
            <a:r>
              <a:rPr lang="en-US">
                <a:sym typeface="Wingdings" panose="05000000000000000000" pitchFamily="2" charset="2"/>
              </a:rPr>
              <a:t>What is the average On-time performance rate for that route?</a:t>
            </a:r>
          </a:p>
          <a:p>
            <a:pPr marL="1314450" lvl="2" indent="-171450">
              <a:buFontTx/>
              <a:buChar char="-"/>
            </a:pPr>
            <a:r>
              <a:rPr lang="en-US">
                <a:sym typeface="Wingdings" panose="05000000000000000000" pitchFamily="2" charset="2"/>
              </a:rPr>
              <a:t>What is the percentage cancellation rate for that route</a:t>
            </a:r>
          </a:p>
          <a:p>
            <a:pPr marL="857250" lvl="1" indent="-171450">
              <a:buFontTx/>
              <a:buChar char="-"/>
            </a:pPr>
            <a:r>
              <a:rPr lang="en-US">
                <a:sym typeface="Wingdings" panose="05000000000000000000" pitchFamily="2" charset="2"/>
              </a:rPr>
              <a:t>Delay average (in minutes) comparison between airlines for each possible routes</a:t>
            </a:r>
          </a:p>
          <a:p>
            <a:pPr marL="857250" lvl="1" indent="-171450">
              <a:buFontTx/>
              <a:buChar char="-"/>
            </a:pPr>
            <a:r>
              <a:rPr lang="en-US">
                <a:sym typeface="Wingdings" panose="05000000000000000000" pitchFamily="2" charset="2"/>
              </a:rPr>
              <a:t>Primary causes for departure delay </a:t>
            </a:r>
          </a:p>
          <a:p>
            <a:pPr marL="857250" lvl="1" indent="-171450">
              <a:buFontTx/>
              <a:buChar char="-"/>
            </a:pPr>
            <a:r>
              <a:rPr lang="en-US">
                <a:sym typeface="Wingdings" panose="05000000000000000000" pitchFamily="2" charset="2"/>
              </a:rPr>
              <a:t>Delay time for each day in the calendar year 2018</a:t>
            </a:r>
          </a:p>
          <a:p>
            <a:pPr marL="857250" lvl="1" indent="-171450">
              <a:buFontTx/>
              <a:buChar char="-"/>
            </a:pPr>
            <a:r>
              <a:rPr lang="en-US">
                <a:sym typeface="Wingdings" panose="05000000000000000000" pitchFamily="2" charset="2"/>
              </a:rPr>
              <a:t>Price range comparison between airlines for each route </a:t>
            </a:r>
          </a:p>
          <a:p>
            <a:pPr marL="400050" indent="-171450">
              <a:buFontTx/>
              <a:buChar char="-"/>
            </a:pPr>
            <a:r>
              <a:rPr lang="en-US">
                <a:sym typeface="Wingdings" panose="05000000000000000000" pitchFamily="2" charset="2"/>
              </a:rPr>
              <a:t>Dashboard 3: Financial Performance of Each Airline</a:t>
            </a:r>
          </a:p>
          <a:p>
            <a:pPr marL="857250" lvl="1" indent="-171450">
              <a:buFontTx/>
              <a:buChar char="-"/>
            </a:pPr>
            <a:r>
              <a:rPr lang="en-US">
                <a:sym typeface="Wingdings" panose="05000000000000000000" pitchFamily="2" charset="2"/>
              </a:rPr>
              <a:t>What is the stock price trend for each US airline in the past 5 years </a:t>
            </a:r>
          </a:p>
          <a:p>
            <a:pPr marL="857250" lvl="1" indent="-171450">
              <a:buFontTx/>
              <a:buChar char="-"/>
            </a:pPr>
            <a:r>
              <a:rPr lang="en-US">
                <a:sym typeface="Wingdings" panose="05000000000000000000" pitchFamily="2" charset="2"/>
              </a:rPr>
              <a:t>Within each month, how much did the stock price of that airline vary? (shown using a candlestick graph)</a:t>
            </a:r>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zh-CN"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zh-CN" alt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53905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8b997a3d0_0_10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58b997a3d0_0_10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58b997a3d0_0_10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8</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标题幻灯片">
    <p:bg>
      <p:bgPr>
        <a:solidFill>
          <a:srgbClr val="1C1C1C"/>
        </a:solidFill>
        <a:effectLst/>
      </p:bgPr>
    </p:bg>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a:p>
        </p:txBody>
      </p:sp>
    </p:spTree>
    <p:extLst>
      <p:ext uri="{BB962C8B-B14F-4D97-AF65-F5344CB8AC3E}">
        <p14:creationId xmlns:p14="http://schemas.microsoft.com/office/powerpoint/2010/main" val="920916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图片与标题" type="picTx">
  <p:cSld name="图片与标题">
    <p:bg>
      <p:bgPr>
        <a:solidFill>
          <a:srgbClr val="1C1C1C"/>
        </a:soli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9" name="Google Shape;69;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a:p>
        </p:txBody>
      </p:sp>
    </p:spTree>
    <p:extLst>
      <p:ext uri="{BB962C8B-B14F-4D97-AF65-F5344CB8AC3E}">
        <p14:creationId xmlns:p14="http://schemas.microsoft.com/office/powerpoint/2010/main" val="685318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标题和竖排文字" type="vertTx">
  <p:cSld name="标题和竖排文字">
    <p:bg>
      <p:bgPr>
        <a:solidFill>
          <a:srgbClr val="1C1C1C"/>
        </a:solidFill>
        <a:effectLst/>
      </p:bgPr>
    </p:bg>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a:p>
        </p:txBody>
      </p:sp>
    </p:spTree>
    <p:extLst>
      <p:ext uri="{BB962C8B-B14F-4D97-AF65-F5344CB8AC3E}">
        <p14:creationId xmlns:p14="http://schemas.microsoft.com/office/powerpoint/2010/main" val="3033743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垂直排列标题与&#10;文本" type="vertTitleAndTx">
  <p:cSld name="垂直排列标题与&#10;文本">
    <p:bg>
      <p:bgPr>
        <a:solidFill>
          <a:srgbClr val="1C1C1C"/>
        </a:solidFill>
        <a:effectLst/>
      </p:bgPr>
    </p:bg>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a:p>
        </p:txBody>
      </p:sp>
    </p:spTree>
    <p:extLst>
      <p:ext uri="{BB962C8B-B14F-4D97-AF65-F5344CB8AC3E}">
        <p14:creationId xmlns:p14="http://schemas.microsoft.com/office/powerpoint/2010/main" val="271869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ree Blank With Footer">
  <p:cSld name="Free Blank With Footer">
    <p:bg>
      <p:bgPr>
        <a:solidFill>
          <a:srgbClr val="1C1C1C"/>
        </a:solidFill>
        <a:effectLst/>
      </p:bgPr>
    </p:bg>
    <p:spTree>
      <p:nvGrpSpPr>
        <p:cNvPr id="1" name="Shape 85"/>
        <p:cNvGrpSpPr/>
        <p:nvPr/>
      </p:nvGrpSpPr>
      <p:grpSpPr>
        <a:xfrm>
          <a:off x="0" y="0"/>
          <a:ext cx="0" cy="0"/>
          <a:chOff x="0" y="0"/>
          <a:chExt cx="0" cy="0"/>
        </a:xfrm>
      </p:grpSpPr>
      <p:sp>
        <p:nvSpPr>
          <p:cNvPr id="86" name="Google Shape;86;p14"/>
          <p:cNvSpPr/>
          <p:nvPr/>
        </p:nvSpPr>
        <p:spPr>
          <a:xfrm rot="5400000">
            <a:off x="11674812" y="6247142"/>
            <a:ext cx="455692" cy="565726"/>
          </a:xfrm>
          <a:prstGeom prst="flowChartOffpageConnector">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554">
              <a:solidFill>
                <a:schemeClr val="lt1"/>
              </a:solidFill>
              <a:latin typeface="Arial"/>
              <a:ea typeface="Arial"/>
              <a:cs typeface="Arial"/>
              <a:sym typeface="Arial"/>
            </a:endParaRPr>
          </a:p>
        </p:txBody>
      </p:sp>
      <p:sp>
        <p:nvSpPr>
          <p:cNvPr id="87" name="Google Shape;87;p14"/>
          <p:cNvSpPr txBox="1"/>
          <p:nvPr/>
        </p:nvSpPr>
        <p:spPr>
          <a:xfrm>
            <a:off x="11636729" y="6340868"/>
            <a:ext cx="610241" cy="36618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altLang="zh-CN" sz="1600" b="0">
                <a:solidFill>
                  <a:srgbClr val="7F7F7F"/>
                </a:solidFill>
                <a:latin typeface="Arial"/>
                <a:ea typeface="Arial"/>
                <a:cs typeface="Arial"/>
                <a:sym typeface="Arial"/>
              </a:rPr>
              <a:t>‹#›</a:t>
            </a:fld>
            <a:endParaRPr sz="1600" b="0">
              <a:solidFill>
                <a:srgbClr val="7F7F7F"/>
              </a:solidFill>
              <a:latin typeface="Arial"/>
              <a:ea typeface="Arial"/>
              <a:cs typeface="Arial"/>
              <a:sym typeface="Arial"/>
            </a:endParaRPr>
          </a:p>
        </p:txBody>
      </p:sp>
    </p:spTree>
    <p:extLst>
      <p:ext uri="{BB962C8B-B14F-4D97-AF65-F5344CB8AC3E}">
        <p14:creationId xmlns:p14="http://schemas.microsoft.com/office/powerpoint/2010/main" val="3237991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Free Blank With Footer">
  <p:cSld name="1_Free Blank With Footer">
    <p:bg>
      <p:bgPr>
        <a:solidFill>
          <a:srgbClr val="1C1C1C"/>
        </a:solidFill>
        <a:effectLst/>
      </p:bgPr>
    </p:bg>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2336801" y="356629"/>
            <a:ext cx="7518400" cy="471365"/>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Clr>
                <a:srgbClr val="191919"/>
              </a:buClr>
              <a:buSzPts val="3199"/>
              <a:buFont typeface="Arial"/>
              <a:buNone/>
              <a:defRPr sz="3199" b="1">
                <a:solidFill>
                  <a:srgbClr val="19191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5"/>
          <p:cNvSpPr txBox="1">
            <a:spLocks noGrp="1"/>
          </p:cNvSpPr>
          <p:nvPr>
            <p:ph type="body" idx="1"/>
          </p:nvPr>
        </p:nvSpPr>
        <p:spPr>
          <a:xfrm>
            <a:off x="3352801" y="825951"/>
            <a:ext cx="5486400" cy="267661"/>
          </a:xfrm>
          <a:prstGeom prst="rect">
            <a:avLst/>
          </a:prstGeom>
          <a:noFill/>
          <a:ln>
            <a:noFill/>
          </a:ln>
        </p:spPr>
        <p:txBody>
          <a:bodyPr spcFirstLastPara="1" wrap="square" lIns="0" tIns="0" rIns="0" bIns="0" anchor="ctr" anchorCtr="0">
            <a:noAutofit/>
          </a:bodyPr>
          <a:lstStyle>
            <a:lvl1pPr marL="457200" lvl="0" indent="-228600" algn="ctr">
              <a:lnSpc>
                <a:spcPct val="90000"/>
              </a:lnSpc>
              <a:spcBef>
                <a:spcPts val="1000"/>
              </a:spcBef>
              <a:spcAft>
                <a:spcPts val="0"/>
              </a:spcAft>
              <a:buClr>
                <a:srgbClr val="BFBFBF"/>
              </a:buClr>
              <a:buSzPts val="1600"/>
              <a:buNone/>
              <a:defRPr sz="1600" b="1" i="0">
                <a:solidFill>
                  <a:srgbClr val="BFBFBF"/>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600"/>
              <a:buNone/>
              <a:defRPr sz="1600"/>
            </a:lvl2pPr>
            <a:lvl3pPr marL="1371600" lvl="2" indent="-228600" algn="l">
              <a:lnSpc>
                <a:spcPct val="90000"/>
              </a:lnSpc>
              <a:spcBef>
                <a:spcPts val="500"/>
              </a:spcBef>
              <a:spcAft>
                <a:spcPts val="0"/>
              </a:spcAft>
              <a:buClr>
                <a:schemeClr val="dk1"/>
              </a:buClr>
              <a:buSzPts val="1333"/>
              <a:buNone/>
              <a:defRPr sz="1333"/>
            </a:lvl3pPr>
            <a:lvl4pPr marL="1828800" lvl="3" indent="-228600" algn="l">
              <a:lnSpc>
                <a:spcPct val="90000"/>
              </a:lnSpc>
              <a:spcBef>
                <a:spcPts val="500"/>
              </a:spcBef>
              <a:spcAft>
                <a:spcPts val="0"/>
              </a:spcAft>
              <a:buClr>
                <a:schemeClr val="dk1"/>
              </a:buClr>
              <a:buSzPts val="1200"/>
              <a:buNone/>
              <a:defRPr sz="1200"/>
            </a:lvl4pPr>
            <a:lvl5pPr marL="2286000" lvl="4" indent="-228600" algn="l">
              <a:lnSpc>
                <a:spcPct val="90000"/>
              </a:lnSpc>
              <a:spcBef>
                <a:spcPts val="500"/>
              </a:spcBef>
              <a:spcAft>
                <a:spcPts val="0"/>
              </a:spcAft>
              <a:buClr>
                <a:schemeClr val="dk1"/>
              </a:buClr>
              <a:buSzPts val="1200"/>
              <a:buNone/>
              <a:defRPr sz="1200"/>
            </a:lvl5pPr>
            <a:lvl6pPr marL="2743200" lvl="5" indent="-228600" algn="l">
              <a:lnSpc>
                <a:spcPct val="90000"/>
              </a:lnSpc>
              <a:spcBef>
                <a:spcPts val="500"/>
              </a:spcBef>
              <a:spcAft>
                <a:spcPts val="0"/>
              </a:spcAft>
              <a:buClr>
                <a:schemeClr val="dk1"/>
              </a:buClr>
              <a:buSzPts val="1200"/>
              <a:buNone/>
              <a:defRPr sz="1200"/>
            </a:lvl6pPr>
            <a:lvl7pPr marL="3200400" lvl="6" indent="-228600" algn="l">
              <a:lnSpc>
                <a:spcPct val="90000"/>
              </a:lnSpc>
              <a:spcBef>
                <a:spcPts val="500"/>
              </a:spcBef>
              <a:spcAft>
                <a:spcPts val="0"/>
              </a:spcAft>
              <a:buClr>
                <a:schemeClr val="dk1"/>
              </a:buClr>
              <a:buSzPts val="1200"/>
              <a:buNone/>
              <a:defRPr sz="1200"/>
            </a:lvl7pPr>
            <a:lvl8pPr marL="3657600" lvl="7" indent="-228600" algn="l">
              <a:lnSpc>
                <a:spcPct val="90000"/>
              </a:lnSpc>
              <a:spcBef>
                <a:spcPts val="500"/>
              </a:spcBef>
              <a:spcAft>
                <a:spcPts val="0"/>
              </a:spcAft>
              <a:buClr>
                <a:schemeClr val="dk1"/>
              </a:buClr>
              <a:buSzPts val="1200"/>
              <a:buNone/>
              <a:defRPr sz="1200"/>
            </a:lvl8pPr>
            <a:lvl9pPr marL="4114800" lvl="8" indent="-228600" algn="l">
              <a:lnSpc>
                <a:spcPct val="90000"/>
              </a:lnSpc>
              <a:spcBef>
                <a:spcPts val="500"/>
              </a:spcBef>
              <a:spcAft>
                <a:spcPts val="0"/>
              </a:spcAft>
              <a:buClr>
                <a:schemeClr val="dk1"/>
              </a:buClr>
              <a:buSzPts val="1200"/>
              <a:buNone/>
              <a:defRPr sz="1200"/>
            </a:lvl9pPr>
          </a:lstStyle>
          <a:p>
            <a:endParaRPr/>
          </a:p>
        </p:txBody>
      </p:sp>
      <p:sp>
        <p:nvSpPr>
          <p:cNvPr id="91" name="Google Shape;91;p15"/>
          <p:cNvSpPr/>
          <p:nvPr/>
        </p:nvSpPr>
        <p:spPr>
          <a:xfrm rot="5400000">
            <a:off x="11705984" y="6244110"/>
            <a:ext cx="455692" cy="565726"/>
          </a:xfrm>
          <a:prstGeom prst="flowChartOffpageConnector">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554">
              <a:solidFill>
                <a:schemeClr val="lt1"/>
              </a:solidFill>
              <a:latin typeface="Arial"/>
              <a:ea typeface="Arial"/>
              <a:cs typeface="Arial"/>
              <a:sym typeface="Arial"/>
            </a:endParaRPr>
          </a:p>
        </p:txBody>
      </p:sp>
      <p:sp>
        <p:nvSpPr>
          <p:cNvPr id="92" name="Google Shape;92;p15"/>
          <p:cNvSpPr txBox="1"/>
          <p:nvPr/>
        </p:nvSpPr>
        <p:spPr>
          <a:xfrm>
            <a:off x="11667901" y="6337836"/>
            <a:ext cx="610241" cy="36618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altLang="zh-CN" sz="1600" b="0">
                <a:solidFill>
                  <a:srgbClr val="3F3F3F"/>
                </a:solidFill>
                <a:latin typeface="Arial"/>
                <a:ea typeface="Arial"/>
                <a:cs typeface="Arial"/>
                <a:sym typeface="Arial"/>
              </a:rPr>
              <a:t>‹#›</a:t>
            </a:fld>
            <a:endParaRPr sz="1600" b="0">
              <a:solidFill>
                <a:srgbClr val="3F3F3F"/>
              </a:solidFill>
              <a:latin typeface="Arial"/>
              <a:ea typeface="Arial"/>
              <a:cs typeface="Arial"/>
              <a:sym typeface="Arial"/>
            </a:endParaRPr>
          </a:p>
        </p:txBody>
      </p:sp>
    </p:spTree>
    <p:extLst>
      <p:ext uri="{BB962C8B-B14F-4D97-AF65-F5344CB8AC3E}">
        <p14:creationId xmlns:p14="http://schemas.microsoft.com/office/powerpoint/2010/main" val="164561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0">
                                            <p:txEl>
                                              <p:pRg st="0" end="0"/>
                                            </p:txEl>
                                          </p:spTgt>
                                        </p:tgtEl>
                                        <p:attrNameLst>
                                          <p:attrName>style.visibility</p:attrName>
                                        </p:attrNameLst>
                                      </p:cBhvr>
                                      <p:to>
                                        <p:strVal val="visible"/>
                                      </p:to>
                                    </p:set>
                                    <p:animEffect transition="in" filter="fade">
                                      <p:cBhvr>
                                        <p:cTn id="11" dur="500"/>
                                        <p:tgtEl>
                                          <p:spTgt spid="90">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0">
                                            <p:txEl>
                                              <p:charRg st="1" end="1"/>
                                            </p:txEl>
                                          </p:spTgt>
                                        </p:tgtEl>
                                        <p:attrNameLst>
                                          <p:attrName>style.visibility</p:attrName>
                                        </p:attrNameLst>
                                      </p:cBhvr>
                                      <p:to>
                                        <p:strVal val="visible"/>
                                      </p:to>
                                    </p:set>
                                    <p:animEffect transition="in" filter="fade">
                                      <p:cBhvr>
                                        <p:cTn id="15" dur="500"/>
                                        <p:tgtEl>
                                          <p:spTgt spid="90">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0">
                                            <p:txEl>
                                              <p:charRg st="1" end="1"/>
                                            </p:txEl>
                                          </p:spTgt>
                                        </p:tgtEl>
                                        <p:attrNameLst>
                                          <p:attrName>style.visibility</p:attrName>
                                        </p:attrNameLst>
                                      </p:cBhvr>
                                      <p:to>
                                        <p:strVal val="visible"/>
                                      </p:to>
                                    </p:set>
                                    <p:animEffect transition="in" filter="fade">
                                      <p:cBhvr>
                                        <p:cTn id="19" dur="500"/>
                                        <p:tgtEl>
                                          <p:spTgt spid="90">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0">
                                            <p:txEl>
                                              <p:charRg st="1" end="1"/>
                                            </p:txEl>
                                          </p:spTgt>
                                        </p:tgtEl>
                                        <p:attrNameLst>
                                          <p:attrName>style.visibility</p:attrName>
                                        </p:attrNameLst>
                                      </p:cBhvr>
                                      <p:to>
                                        <p:strVal val="visible"/>
                                      </p:to>
                                    </p:set>
                                    <p:animEffect transition="in" filter="fade">
                                      <p:cBhvr>
                                        <p:cTn id="23" dur="500"/>
                                        <p:tgtEl>
                                          <p:spTgt spid="90">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0">
                                            <p:txEl>
                                              <p:charRg st="1" end="1"/>
                                            </p:txEl>
                                          </p:spTgt>
                                        </p:tgtEl>
                                        <p:attrNameLst>
                                          <p:attrName>style.visibility</p:attrName>
                                        </p:attrNameLst>
                                      </p:cBhvr>
                                      <p:to>
                                        <p:strVal val="visible"/>
                                      </p:to>
                                    </p:set>
                                    <p:animEffect transition="in" filter="fade">
                                      <p:cBhvr>
                                        <p:cTn id="27" dur="500"/>
                                        <p:tgtEl>
                                          <p:spTgt spid="90">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0">
                                            <p:txEl>
                                              <p:charRg st="1" end="1"/>
                                            </p:txEl>
                                          </p:spTgt>
                                        </p:tgtEl>
                                        <p:attrNameLst>
                                          <p:attrName>style.visibility</p:attrName>
                                        </p:attrNameLst>
                                      </p:cBhvr>
                                      <p:to>
                                        <p:strVal val="visible"/>
                                      </p:to>
                                    </p:set>
                                    <p:animEffect transition="in" filter="fade">
                                      <p:cBhvr>
                                        <p:cTn id="31" dur="500"/>
                                        <p:tgtEl>
                                          <p:spTgt spid="90">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0">
                                            <p:txEl>
                                              <p:charRg st="1" end="1"/>
                                            </p:txEl>
                                          </p:spTgt>
                                        </p:tgtEl>
                                        <p:attrNameLst>
                                          <p:attrName>style.visibility</p:attrName>
                                        </p:attrNameLst>
                                      </p:cBhvr>
                                      <p:to>
                                        <p:strVal val="visible"/>
                                      </p:to>
                                    </p:set>
                                    <p:animEffect transition="in" filter="fade">
                                      <p:cBhvr>
                                        <p:cTn id="35" dur="500"/>
                                        <p:tgtEl>
                                          <p:spTgt spid="90">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0">
                                            <p:txEl>
                                              <p:charRg st="1" end="1"/>
                                            </p:txEl>
                                          </p:spTgt>
                                        </p:tgtEl>
                                        <p:attrNameLst>
                                          <p:attrName>style.visibility</p:attrName>
                                        </p:attrNameLst>
                                      </p:cBhvr>
                                      <p:to>
                                        <p:strVal val="visible"/>
                                      </p:to>
                                    </p:set>
                                    <p:animEffect transition="in" filter="fade">
                                      <p:cBhvr>
                                        <p:cTn id="39" dur="500"/>
                                        <p:tgtEl>
                                          <p:spTgt spid="90">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90">
                                            <p:txEl>
                                              <p:charRg st="1" end="1"/>
                                            </p:txEl>
                                          </p:spTgt>
                                        </p:tgtEl>
                                        <p:attrNameLst>
                                          <p:attrName>style.visibility</p:attrName>
                                        </p:attrNameLst>
                                      </p:cBhvr>
                                      <p:to>
                                        <p:strVal val="visible"/>
                                      </p:to>
                                    </p:set>
                                    <p:animEffect transition="in" filter="fade">
                                      <p:cBhvr>
                                        <p:cTn id="43" dur="500"/>
                                        <p:tgtEl>
                                          <p:spTgt spid="90">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1C1C1C"/>
        </a:solidFill>
        <a:effectLst/>
      </p:bgPr>
    </p:bg>
    <p:spTree>
      <p:nvGrpSpPr>
        <p:cNvPr id="1" name="Shape 9"/>
        <p:cNvGrpSpPr/>
        <p:nvPr/>
      </p:nvGrpSpPr>
      <p:grpSpPr>
        <a:xfrm>
          <a:off x="0" y="0"/>
          <a:ext cx="0" cy="0"/>
          <a:chOff x="0" y="0"/>
          <a:chExt cx="0" cy="0"/>
        </a:xfrm>
      </p:grpSpPr>
      <p:sp>
        <p:nvSpPr>
          <p:cNvPr id="10" name="Google Shape;10;p2"/>
          <p:cNvSpPr/>
          <p:nvPr/>
        </p:nvSpPr>
        <p:spPr>
          <a:xfrm>
            <a:off x="10497200" y="-100"/>
            <a:ext cx="1694800" cy="6858000"/>
          </a:xfrm>
          <a:prstGeom prst="rect">
            <a:avLst/>
          </a:prstGeom>
          <a:solidFill>
            <a:schemeClr val="lt1"/>
          </a:solidFill>
          <a:ln>
            <a:noFill/>
          </a:ln>
          <a:effectLst>
            <a:outerShdw blurRad="285750" dist="190500" dir="10800000" algn="bl" rotWithShape="0">
              <a:srgbClr val="000000">
                <a:alpha val="15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2988300" y="1747833"/>
            <a:ext cx="8678800" cy="33624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txBox="1">
            <a:spLocks noGrp="1"/>
          </p:cNvSpPr>
          <p:nvPr>
            <p:ph type="ctrTitle"/>
          </p:nvPr>
        </p:nvSpPr>
        <p:spPr>
          <a:xfrm>
            <a:off x="3613633" y="1747800"/>
            <a:ext cx="7302400" cy="3362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2593781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空白" type="blank">
  <p:cSld name="空白">
    <p:bg>
      <p:bgPr>
        <a:solidFill>
          <a:srgbClr val="1C1C1C"/>
        </a:soli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a:p>
        </p:txBody>
      </p:sp>
    </p:spTree>
    <p:extLst>
      <p:ext uri="{BB962C8B-B14F-4D97-AF65-F5344CB8AC3E}">
        <p14:creationId xmlns:p14="http://schemas.microsoft.com/office/powerpoint/2010/main" val="3205913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标题幻灯片">
  <p:cSld name="1_标题幻灯片">
    <p:bg>
      <p:bgPr>
        <a:solidFill>
          <a:srgbClr val="1C1C1C"/>
        </a:solidFill>
        <a:effectLst/>
      </p:bgPr>
    </p:bg>
    <p:spTree>
      <p:nvGrpSpPr>
        <p:cNvPr id="1" name="Shape 25"/>
        <p:cNvGrpSpPr/>
        <p:nvPr/>
      </p:nvGrpSpPr>
      <p:grpSpPr>
        <a:xfrm>
          <a:off x="0" y="0"/>
          <a:ext cx="0" cy="0"/>
          <a:chOff x="0" y="0"/>
          <a:chExt cx="0" cy="0"/>
        </a:xfrm>
      </p:grpSpPr>
    </p:spTree>
    <p:extLst>
      <p:ext uri="{BB962C8B-B14F-4D97-AF65-F5344CB8AC3E}">
        <p14:creationId xmlns:p14="http://schemas.microsoft.com/office/powerpoint/2010/main" val="751916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标题和内容" type="obj">
  <p:cSld name="标题和内容">
    <p:bg>
      <p:bgPr>
        <a:solidFill>
          <a:srgbClr val="1C1C1C"/>
        </a:solidFill>
        <a:effectLst/>
      </p:bgPr>
    </p:bg>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a:p>
        </p:txBody>
      </p:sp>
    </p:spTree>
    <p:extLst>
      <p:ext uri="{BB962C8B-B14F-4D97-AF65-F5344CB8AC3E}">
        <p14:creationId xmlns:p14="http://schemas.microsoft.com/office/powerpoint/2010/main" val="3772619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节标题" type="secHead">
  <p:cSld name="节标题">
    <p:bg>
      <p:bgPr>
        <a:solidFill>
          <a:srgbClr val="1C1C1C"/>
        </a:solidFill>
        <a:effectLst/>
      </p:bgPr>
    </p:bg>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a:p>
        </p:txBody>
      </p:sp>
    </p:spTree>
    <p:extLst>
      <p:ext uri="{BB962C8B-B14F-4D97-AF65-F5344CB8AC3E}">
        <p14:creationId xmlns:p14="http://schemas.microsoft.com/office/powerpoint/2010/main" val="3019773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两栏内容" type="twoObj">
  <p:cSld name="两栏内容">
    <p:bg>
      <p:bgPr>
        <a:solidFill>
          <a:srgbClr val="1C1C1C"/>
        </a:solid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a:p>
        </p:txBody>
      </p:sp>
    </p:spTree>
    <p:extLst>
      <p:ext uri="{BB962C8B-B14F-4D97-AF65-F5344CB8AC3E}">
        <p14:creationId xmlns:p14="http://schemas.microsoft.com/office/powerpoint/2010/main" val="913797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比较" type="twoTxTwoObj">
  <p:cSld name="比较">
    <p:bg>
      <p:bgPr>
        <a:solidFill>
          <a:srgbClr val="1C1C1C"/>
        </a:solidFill>
        <a:effectLst/>
      </p:bgPr>
    </p:bg>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a:p>
        </p:txBody>
      </p:sp>
    </p:spTree>
    <p:extLst>
      <p:ext uri="{BB962C8B-B14F-4D97-AF65-F5344CB8AC3E}">
        <p14:creationId xmlns:p14="http://schemas.microsoft.com/office/powerpoint/2010/main" val="3700200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仅标题" type="titleOnly">
  <p:cSld name="仅标题">
    <p:bg>
      <p:bgPr>
        <a:solidFill>
          <a:srgbClr val="1C1C1C"/>
        </a:solidFill>
        <a:effectLst/>
      </p:bgPr>
    </p:bg>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a:p>
        </p:txBody>
      </p:sp>
    </p:spTree>
    <p:extLst>
      <p:ext uri="{BB962C8B-B14F-4D97-AF65-F5344CB8AC3E}">
        <p14:creationId xmlns:p14="http://schemas.microsoft.com/office/powerpoint/2010/main" val="539089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内容与标题" type="objTx">
  <p:cSld name="内容与标题">
    <p:bg>
      <p:bgPr>
        <a:solidFill>
          <a:srgbClr val="1C1C1C"/>
        </a:solidFill>
        <a:effectLst/>
      </p:bgPr>
    </p:bg>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ltLang="zh-CN"/>
              <a:t>‹#›</a:t>
            </a:fld>
            <a:endParaRPr/>
          </a:p>
        </p:txBody>
      </p:sp>
    </p:spTree>
    <p:extLst>
      <p:ext uri="{BB962C8B-B14F-4D97-AF65-F5344CB8AC3E}">
        <p14:creationId xmlns:p14="http://schemas.microsoft.com/office/powerpoint/2010/main" val="3764196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ltLang="zh-CN"/>
              <a:t>‹#›</a:t>
            </a:fld>
            <a:endParaRPr/>
          </a:p>
        </p:txBody>
      </p:sp>
    </p:spTree>
    <p:extLst>
      <p:ext uri="{BB962C8B-B14F-4D97-AF65-F5344CB8AC3E}">
        <p14:creationId xmlns:p14="http://schemas.microsoft.com/office/powerpoint/2010/main" val="2573947578"/>
      </p:ext>
    </p:extLst>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jpeg"/><Relationship Id="rId7"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4" name="Picture 3">
            <a:extLst>
              <a:ext uri="{FF2B5EF4-FFF2-40B4-BE49-F238E27FC236}">
                <a16:creationId xmlns:a16="http://schemas.microsoft.com/office/drawing/2014/main" id="{D7D653FA-50C8-4258-A85D-93955BFF725E}"/>
              </a:ext>
            </a:extLst>
          </p:cNvPr>
          <p:cNvPicPr>
            <a:picLocks noChangeAspect="1"/>
          </p:cNvPicPr>
          <p:nvPr/>
        </p:nvPicPr>
        <p:blipFill>
          <a:blip r:embed="rId3"/>
          <a:srcRect/>
          <a:stretch/>
        </p:blipFill>
        <p:spPr>
          <a:xfrm>
            <a:off x="0" y="0"/>
            <a:ext cx="12192000" cy="6858000"/>
          </a:xfrm>
          <a:prstGeom prst="rect">
            <a:avLst/>
          </a:prstGeom>
          <a:scene3d>
            <a:camera prst="orthographicFront">
              <a:rot lat="0" lon="0" rev="0"/>
            </a:camera>
            <a:lightRig rig="threePt" dir="t"/>
          </a:scene3d>
        </p:spPr>
      </p:pic>
      <p:sp>
        <p:nvSpPr>
          <p:cNvPr id="11" name="Rectangle 10">
            <a:extLst>
              <a:ext uri="{FF2B5EF4-FFF2-40B4-BE49-F238E27FC236}">
                <a16:creationId xmlns:a16="http://schemas.microsoft.com/office/drawing/2014/main" id="{E8A8019F-C086-4A22-904D-32407BAA4E3B}"/>
              </a:ext>
            </a:extLst>
          </p:cNvPr>
          <p:cNvSpPr/>
          <p:nvPr/>
        </p:nvSpPr>
        <p:spPr>
          <a:xfrm>
            <a:off x="1" y="0"/>
            <a:ext cx="12192000" cy="6858000"/>
          </a:xfrm>
          <a:prstGeom prst="rect">
            <a:avLst/>
          </a:prstGeom>
          <a:solidFill>
            <a:schemeClr val="tx2">
              <a:lumMod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72182BE-9BB8-454A-AB66-1BBD93A107EC}"/>
              </a:ext>
            </a:extLst>
          </p:cNvPr>
          <p:cNvSpPr/>
          <p:nvPr/>
        </p:nvSpPr>
        <p:spPr>
          <a:xfrm>
            <a:off x="3992880" y="-1"/>
            <a:ext cx="8199120" cy="510443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91;p14"/>
          <p:cNvSpPr txBox="1">
            <a:spLocks noGrp="1"/>
          </p:cNvSpPr>
          <p:nvPr>
            <p:ph type="ctrTitle"/>
          </p:nvPr>
        </p:nvSpPr>
        <p:spPr>
          <a:xfrm>
            <a:off x="4391998" y="1324185"/>
            <a:ext cx="7379456" cy="1648915"/>
          </a:xfrm>
          <a:prstGeom prst="rect">
            <a:avLst/>
          </a:prstGeom>
        </p:spPr>
        <p:txBody>
          <a:bodyPr spcFirstLastPara="1" vert="horz" wrap="square" lIns="121900" tIns="121900" rIns="121900" bIns="121900" rtlCol="0" anchor="ctr" anchorCtr="0">
            <a:noAutofit/>
          </a:bodyPr>
          <a:lstStyle/>
          <a:p>
            <a:pPr lvl="0">
              <a:lnSpc>
                <a:spcPct val="100000"/>
              </a:lnSpc>
              <a:buClr>
                <a:srgbClr val="000000"/>
              </a:buClr>
              <a:buSzTx/>
            </a:pPr>
            <a:br>
              <a:rPr lang="en-US" altLang="zh-CN" sz="4800" b="1">
                <a:solidFill>
                  <a:schemeClr val="tx1"/>
                </a:solidFill>
                <a:latin typeface="Century" panose="02040604050505020304" pitchFamily="18" charset="0"/>
                <a:ea typeface="Permanent Marker"/>
                <a:cs typeface="Permanent Marker"/>
                <a:sym typeface="Permanent Marker"/>
              </a:rPr>
            </a:br>
            <a:r>
              <a:rPr lang="en-US" altLang="zh-CN" sz="4800" b="1">
                <a:solidFill>
                  <a:schemeClr val="tx1"/>
                </a:solidFill>
                <a:latin typeface="Century" panose="02040604050505020304" pitchFamily="18" charset="0"/>
                <a:ea typeface="Permanent Marker"/>
                <a:cs typeface="Permanent Marker"/>
                <a:sym typeface="Permanent Marker"/>
              </a:rPr>
              <a:t>Diving deep into the US Airline Industry</a:t>
            </a:r>
            <a:br>
              <a:rPr lang="en-US" altLang="zh-CN" sz="4800" b="1">
                <a:solidFill>
                  <a:schemeClr val="tx1"/>
                </a:solidFill>
                <a:latin typeface="Century" panose="02040604050505020304" pitchFamily="18" charset="0"/>
                <a:ea typeface="Permanent Marker"/>
                <a:cs typeface="Permanent Marker"/>
                <a:sym typeface="Permanent Marker"/>
              </a:rPr>
            </a:br>
            <a:endParaRPr lang="en-US" sz="4800" b="1">
              <a:solidFill>
                <a:schemeClr val="tx1"/>
              </a:solidFill>
              <a:latin typeface="Arial" panose="020B0604020202020204" pitchFamily="34" charset="0"/>
              <a:cs typeface="Arial" panose="020B0604020202020204" pitchFamily="34" charset="0"/>
            </a:endParaRPr>
          </a:p>
        </p:txBody>
      </p:sp>
      <p:pic>
        <p:nvPicPr>
          <p:cNvPr id="1028" name="Picture 4" descr="Image result for emory logo transparent">
            <a:extLst>
              <a:ext uri="{FF2B5EF4-FFF2-40B4-BE49-F238E27FC236}">
                <a16:creationId xmlns:a16="http://schemas.microsoft.com/office/drawing/2014/main" id="{487E54F7-F602-43F5-9CBE-6E6F901204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6329" b="43779"/>
          <a:stretch/>
        </p:blipFill>
        <p:spPr bwMode="auto">
          <a:xfrm>
            <a:off x="9268427" y="5834208"/>
            <a:ext cx="2707563" cy="7656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iner logo">
            <a:extLst>
              <a:ext uri="{FF2B5EF4-FFF2-40B4-BE49-F238E27FC236}">
                <a16:creationId xmlns:a16="http://schemas.microsoft.com/office/drawing/2014/main" id="{0F526F76-619E-4A57-85DF-A02039669D3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50791" y1="20697" x2="63452" y2="26500"/>
                        <a14:foregroundMark x1="63377" y1="26407" x2="50147" y2="19791"/>
                        <a14:backgroundMark x1="67254" y1="29225" x2="65493" y2="27465"/>
                        <a14:backgroundMark x1="48592" y1="17606" x2="44366" y2="18310"/>
                        <a14:backgroundMark x1="68310" y1="29225" x2="66197" y2="29225"/>
                        <a14:backgroundMark x1="67254" y1="29577" x2="66197" y2="29930"/>
                        <a14:backgroundMark x1="67958" y1="29577" x2="66901" y2="29577"/>
                      </a14:backgroundRemoval>
                    </a14:imgEffect>
                  </a14:imgLayer>
                </a14:imgProps>
              </a:ext>
              <a:ext uri="{28A0092B-C50C-407E-A947-70E740481C1C}">
                <a14:useLocalDpi xmlns:a14="http://schemas.microsoft.com/office/drawing/2010/main" val="0"/>
              </a:ext>
            </a:extLst>
          </a:blip>
          <a:srcRect l="30871" t="14846" r="27816" b="38942"/>
          <a:stretch/>
        </p:blipFill>
        <p:spPr bwMode="auto">
          <a:xfrm>
            <a:off x="4391998" y="318718"/>
            <a:ext cx="579471" cy="6481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automatically generated">
            <a:extLst>
              <a:ext uri="{FF2B5EF4-FFF2-40B4-BE49-F238E27FC236}">
                <a16:creationId xmlns:a16="http://schemas.microsoft.com/office/drawing/2014/main" id="{7933A1C9-F86C-4FA4-8902-A8CD313AC4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5411" y="318718"/>
            <a:ext cx="4403016" cy="686749"/>
          </a:xfrm>
          <a:prstGeom prst="rect">
            <a:avLst/>
          </a:prstGeom>
        </p:spPr>
      </p:pic>
      <p:sp>
        <p:nvSpPr>
          <p:cNvPr id="10" name="TextBox 9">
            <a:extLst>
              <a:ext uri="{FF2B5EF4-FFF2-40B4-BE49-F238E27FC236}">
                <a16:creationId xmlns:a16="http://schemas.microsoft.com/office/drawing/2014/main" id="{103939BE-F9ED-4139-B6C1-8864F0F7917B}"/>
              </a:ext>
            </a:extLst>
          </p:cNvPr>
          <p:cNvSpPr txBox="1"/>
          <p:nvPr/>
        </p:nvSpPr>
        <p:spPr>
          <a:xfrm>
            <a:off x="4391998" y="4442216"/>
            <a:ext cx="2512226" cy="400110"/>
          </a:xfrm>
          <a:prstGeom prst="rect">
            <a:avLst/>
          </a:prstGeom>
          <a:noFill/>
        </p:spPr>
        <p:txBody>
          <a:bodyPr wrap="none" rtlCol="0">
            <a:spAutoFit/>
          </a:bodyPr>
          <a:lstStyle/>
          <a:p>
            <a:r>
              <a:rPr lang="en-US" sz="2000" b="1">
                <a:latin typeface="Century" panose="02040604050505020304" pitchFamily="18" charset="0"/>
                <a:cs typeface="Arial" panose="020B0604020202020204" pitchFamily="34" charset="0"/>
              </a:rPr>
              <a:t>December 4</a:t>
            </a:r>
            <a:r>
              <a:rPr lang="en-US" sz="2000" b="1" baseline="30000">
                <a:latin typeface="Century" panose="02040604050505020304" pitchFamily="18" charset="0"/>
                <a:cs typeface="Arial" panose="020B0604020202020204" pitchFamily="34" charset="0"/>
              </a:rPr>
              <a:t>th</a:t>
            </a:r>
            <a:r>
              <a:rPr lang="en-US" sz="2000" b="1">
                <a:latin typeface="Century" panose="02040604050505020304" pitchFamily="18" charset="0"/>
                <a:cs typeface="Arial" panose="020B0604020202020204" pitchFamily="34" charset="0"/>
              </a:rPr>
              <a:t>, 2019</a:t>
            </a:r>
          </a:p>
        </p:txBody>
      </p:sp>
      <p:sp>
        <p:nvSpPr>
          <p:cNvPr id="2" name="TextBox 1">
            <a:extLst>
              <a:ext uri="{FF2B5EF4-FFF2-40B4-BE49-F238E27FC236}">
                <a16:creationId xmlns:a16="http://schemas.microsoft.com/office/drawing/2014/main" id="{38C364E6-69E5-4697-99FD-A68E1C861A2F}"/>
              </a:ext>
            </a:extLst>
          </p:cNvPr>
          <p:cNvSpPr txBox="1"/>
          <p:nvPr/>
        </p:nvSpPr>
        <p:spPr>
          <a:xfrm>
            <a:off x="4391998" y="3005475"/>
            <a:ext cx="5543550" cy="307777"/>
          </a:xfrm>
          <a:prstGeom prst="rect">
            <a:avLst/>
          </a:prstGeom>
          <a:noFill/>
        </p:spPr>
        <p:txBody>
          <a:bodyPr wrap="square" rtlCol="0">
            <a:spAutoFit/>
          </a:bodyPr>
          <a:lstStyle/>
          <a:p>
            <a:r>
              <a:rPr lang="en-US">
                <a:solidFill>
                  <a:schemeClr val="tx1"/>
                </a:solidFill>
                <a:latin typeface="Century" panose="02040604050505020304" pitchFamily="18" charset="0"/>
                <a:ea typeface="Indie Flower"/>
                <a:cs typeface="Narkisim" panose="020B0604020202020204" pitchFamily="34" charset="-79"/>
                <a:sym typeface="Indie Flower"/>
              </a:rPr>
              <a:t>A Versatile Tableau Dashboard for Airline Industry Lovers</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5;p26">
            <a:extLst>
              <a:ext uri="{FF2B5EF4-FFF2-40B4-BE49-F238E27FC236}">
                <a16:creationId xmlns:a16="http://schemas.microsoft.com/office/drawing/2014/main" id="{045C7153-C390-4219-80BC-955029B4BEFB}"/>
              </a:ext>
            </a:extLst>
          </p:cNvPr>
          <p:cNvSpPr txBox="1"/>
          <p:nvPr/>
        </p:nvSpPr>
        <p:spPr>
          <a:xfrm>
            <a:off x="575242" y="363649"/>
            <a:ext cx="8641125" cy="461640"/>
          </a:xfrm>
          <a:prstGeom prst="rect">
            <a:avLst/>
          </a:prstGeom>
          <a:noFill/>
          <a:ln>
            <a:noFill/>
          </a:ln>
        </p:spPr>
        <p:txBody>
          <a:bodyPr spcFirstLastPara="1" wrap="square" lIns="45707" tIns="22847" rIns="45707" bIns="22847" anchor="t" anchorCtr="0">
            <a:noAutofit/>
          </a:bodyPr>
          <a:lstStyle/>
          <a:p>
            <a:pPr lvl="0" defTabSz="457109">
              <a:spcAft>
                <a:spcPts val="600"/>
              </a:spcAft>
              <a:defRPr/>
            </a:pPr>
            <a:r>
              <a:rPr lang="en-US" sz="1800" dirty="0">
                <a:solidFill>
                  <a:srgbClr val="92D050"/>
                </a:solidFill>
                <a:latin typeface="Century"/>
                <a:sym typeface="Roboto"/>
              </a:rPr>
              <a:t>Demonstration</a:t>
            </a:r>
            <a:endParaRPr lang="en-US" dirty="0"/>
          </a:p>
        </p:txBody>
      </p:sp>
      <p:sp>
        <p:nvSpPr>
          <p:cNvPr id="12" name="Google Shape;145;p26">
            <a:extLst>
              <a:ext uri="{FF2B5EF4-FFF2-40B4-BE49-F238E27FC236}">
                <a16:creationId xmlns:a16="http://schemas.microsoft.com/office/drawing/2014/main" id="{2277D1E6-9327-436F-8F5D-8AD88E79CFF3}"/>
              </a:ext>
            </a:extLst>
          </p:cNvPr>
          <p:cNvSpPr txBox="1"/>
          <p:nvPr/>
        </p:nvSpPr>
        <p:spPr>
          <a:xfrm>
            <a:off x="564624" y="746875"/>
            <a:ext cx="10597976" cy="803610"/>
          </a:xfrm>
          <a:prstGeom prst="rect">
            <a:avLst/>
          </a:prstGeom>
          <a:noFill/>
          <a:ln>
            <a:noFill/>
          </a:ln>
        </p:spPr>
        <p:txBody>
          <a:bodyPr spcFirstLastPara="1" wrap="square" lIns="45707" tIns="22847" rIns="45707" bIns="22847" anchor="t" anchorCtr="0">
            <a:noAutofit/>
          </a:bodyPr>
          <a:lstStyle/>
          <a:p>
            <a:pPr defTabSz="457109">
              <a:defRPr/>
            </a:pPr>
            <a:r>
              <a:rPr lang="en-US" sz="2200" dirty="0">
                <a:solidFill>
                  <a:srgbClr val="44C2AA"/>
                </a:solidFill>
                <a:latin typeface="Century"/>
                <a:sym typeface="Roboto"/>
              </a:rPr>
              <a:t>Dashboard Demonstration on Tableau</a:t>
            </a:r>
            <a:endParaRPr lang="en-US" sz="2200" b="0" i="0" u="none" strike="noStrike" kern="0" cap="none" spc="0" normalizeH="0" baseline="0" noProof="0" dirty="0">
              <a:ln>
                <a:noFill/>
              </a:ln>
              <a:solidFill>
                <a:srgbClr val="44C2AA"/>
              </a:solidFill>
              <a:effectLst/>
              <a:uLnTx/>
              <a:uFillTx/>
              <a:latin typeface="Century" panose="02040604050505020304" pitchFamily="18" charset="0"/>
            </a:endParaRPr>
          </a:p>
        </p:txBody>
      </p:sp>
      <p:pic>
        <p:nvPicPr>
          <p:cNvPr id="2" name="Picture 2" descr="A close up of text on a black umbrella&#10;&#10;Description generated with high confidence">
            <a:extLst>
              <a:ext uri="{FF2B5EF4-FFF2-40B4-BE49-F238E27FC236}">
                <a16:creationId xmlns:a16="http://schemas.microsoft.com/office/drawing/2014/main" id="{BADA676F-BA62-4EC5-9275-51239401D2F5}"/>
              </a:ext>
            </a:extLst>
          </p:cNvPr>
          <p:cNvPicPr>
            <a:picLocks noChangeAspect="1"/>
          </p:cNvPicPr>
          <p:nvPr/>
        </p:nvPicPr>
        <p:blipFill>
          <a:blip r:embed="rId3"/>
          <a:stretch>
            <a:fillRect/>
          </a:stretch>
        </p:blipFill>
        <p:spPr>
          <a:xfrm>
            <a:off x="571500" y="1906892"/>
            <a:ext cx="5305425" cy="2988336"/>
          </a:xfrm>
          <a:prstGeom prst="rect">
            <a:avLst/>
          </a:prstGeom>
        </p:spPr>
      </p:pic>
      <p:pic>
        <p:nvPicPr>
          <p:cNvPr id="4" name="Picture 4" descr="A screen shot of a video game&#10;&#10;Description generated with high confidence">
            <a:extLst>
              <a:ext uri="{FF2B5EF4-FFF2-40B4-BE49-F238E27FC236}">
                <a16:creationId xmlns:a16="http://schemas.microsoft.com/office/drawing/2014/main" id="{80CA4DC8-44F0-41D8-A219-B6E3784E087C}"/>
              </a:ext>
            </a:extLst>
          </p:cNvPr>
          <p:cNvPicPr>
            <a:picLocks noChangeAspect="1"/>
          </p:cNvPicPr>
          <p:nvPr/>
        </p:nvPicPr>
        <p:blipFill>
          <a:blip r:embed="rId4"/>
          <a:stretch>
            <a:fillRect/>
          </a:stretch>
        </p:blipFill>
        <p:spPr>
          <a:xfrm>
            <a:off x="6505575" y="1621142"/>
            <a:ext cx="3429000" cy="1921536"/>
          </a:xfrm>
          <a:prstGeom prst="rect">
            <a:avLst/>
          </a:prstGeom>
        </p:spPr>
      </p:pic>
      <p:pic>
        <p:nvPicPr>
          <p:cNvPr id="9" name="Picture 9" descr="A screen shot of a smart phone&#10;&#10;Description generated with high confidence">
            <a:extLst>
              <a:ext uri="{FF2B5EF4-FFF2-40B4-BE49-F238E27FC236}">
                <a16:creationId xmlns:a16="http://schemas.microsoft.com/office/drawing/2014/main" id="{FFE2B9AE-68BC-4D1D-B246-221CAC2C2D77}"/>
              </a:ext>
            </a:extLst>
          </p:cNvPr>
          <p:cNvPicPr>
            <a:picLocks noChangeAspect="1"/>
          </p:cNvPicPr>
          <p:nvPr/>
        </p:nvPicPr>
        <p:blipFill>
          <a:blip r:embed="rId5"/>
          <a:stretch>
            <a:fillRect/>
          </a:stretch>
        </p:blipFill>
        <p:spPr>
          <a:xfrm>
            <a:off x="7143750" y="3202292"/>
            <a:ext cx="3429000" cy="1921536"/>
          </a:xfrm>
          <a:prstGeom prst="rect">
            <a:avLst/>
          </a:prstGeom>
        </p:spPr>
      </p:pic>
      <p:pic>
        <p:nvPicPr>
          <p:cNvPr id="7" name="Picture 7" descr="A screenshot of a cell phone&#10;&#10;Description generated with very high confidence">
            <a:extLst>
              <a:ext uri="{FF2B5EF4-FFF2-40B4-BE49-F238E27FC236}">
                <a16:creationId xmlns:a16="http://schemas.microsoft.com/office/drawing/2014/main" id="{249BA619-54AA-4DB1-B006-AB70B717E5EF}"/>
              </a:ext>
            </a:extLst>
          </p:cNvPr>
          <p:cNvPicPr>
            <a:picLocks noChangeAspect="1"/>
          </p:cNvPicPr>
          <p:nvPr/>
        </p:nvPicPr>
        <p:blipFill>
          <a:blip r:embed="rId6"/>
          <a:stretch>
            <a:fillRect/>
          </a:stretch>
        </p:blipFill>
        <p:spPr>
          <a:xfrm>
            <a:off x="7800975" y="4707242"/>
            <a:ext cx="3429000" cy="1921536"/>
          </a:xfrm>
          <a:prstGeom prst="rect">
            <a:avLst/>
          </a:prstGeom>
        </p:spPr>
      </p:pic>
      <p:cxnSp>
        <p:nvCxnSpPr>
          <p:cNvPr id="11" name="Straight Arrow Connector 10">
            <a:extLst>
              <a:ext uri="{FF2B5EF4-FFF2-40B4-BE49-F238E27FC236}">
                <a16:creationId xmlns:a16="http://schemas.microsoft.com/office/drawing/2014/main" id="{6AAAC83C-F4C5-4682-9547-669C83169759}"/>
              </a:ext>
            </a:extLst>
          </p:cNvPr>
          <p:cNvCxnSpPr/>
          <p:nvPr/>
        </p:nvCxnSpPr>
        <p:spPr>
          <a:xfrm flipV="1">
            <a:off x="5543550" y="2210435"/>
            <a:ext cx="1019175" cy="1266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0E7DCF5-D759-40D7-890C-2ACEF4938530}"/>
              </a:ext>
            </a:extLst>
          </p:cNvPr>
          <p:cNvCxnSpPr/>
          <p:nvPr/>
        </p:nvCxnSpPr>
        <p:spPr>
          <a:xfrm>
            <a:off x="5505450" y="3772535"/>
            <a:ext cx="17907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8FFB7AF-88A2-4F90-9F8E-74EB6872516A}"/>
              </a:ext>
            </a:extLst>
          </p:cNvPr>
          <p:cNvCxnSpPr/>
          <p:nvPr/>
        </p:nvCxnSpPr>
        <p:spPr>
          <a:xfrm>
            <a:off x="5524500" y="4029710"/>
            <a:ext cx="2486025" cy="117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DDF45EA-13BC-42E6-BF87-04BC5F2F514A}"/>
              </a:ext>
            </a:extLst>
          </p:cNvPr>
          <p:cNvPicPr>
            <a:picLocks noChangeAspect="1"/>
          </p:cNvPicPr>
          <p:nvPr/>
        </p:nvPicPr>
        <p:blipFill>
          <a:blip r:embed="rId7"/>
          <a:stretch>
            <a:fillRect/>
          </a:stretch>
        </p:blipFill>
        <p:spPr>
          <a:xfrm>
            <a:off x="364497" y="3651705"/>
            <a:ext cx="2017086" cy="1421834"/>
          </a:xfrm>
          <a:prstGeom prst="rect">
            <a:avLst/>
          </a:prstGeom>
        </p:spPr>
      </p:pic>
      <p:cxnSp>
        <p:nvCxnSpPr>
          <p:cNvPr id="10" name="Straight Arrow Connector 9">
            <a:extLst>
              <a:ext uri="{FF2B5EF4-FFF2-40B4-BE49-F238E27FC236}">
                <a16:creationId xmlns:a16="http://schemas.microsoft.com/office/drawing/2014/main" id="{8166BDEA-CC4C-4920-8A55-917C80C92E64}"/>
              </a:ext>
            </a:extLst>
          </p:cNvPr>
          <p:cNvCxnSpPr/>
          <p:nvPr/>
        </p:nvCxnSpPr>
        <p:spPr>
          <a:xfrm flipH="1">
            <a:off x="1649691" y="3202292"/>
            <a:ext cx="292231" cy="960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23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5;p26">
            <a:extLst>
              <a:ext uri="{FF2B5EF4-FFF2-40B4-BE49-F238E27FC236}">
                <a16:creationId xmlns:a16="http://schemas.microsoft.com/office/drawing/2014/main" id="{045C7153-C390-4219-80BC-955029B4BEFB}"/>
              </a:ext>
            </a:extLst>
          </p:cNvPr>
          <p:cNvSpPr txBox="1"/>
          <p:nvPr/>
        </p:nvSpPr>
        <p:spPr>
          <a:xfrm>
            <a:off x="868599" y="476603"/>
            <a:ext cx="8641125" cy="461640"/>
          </a:xfrm>
          <a:prstGeom prst="rect">
            <a:avLst/>
          </a:prstGeom>
          <a:noFill/>
          <a:ln>
            <a:noFill/>
          </a:ln>
        </p:spPr>
        <p:txBody>
          <a:bodyPr spcFirstLastPara="1" wrap="square" lIns="45707" tIns="22847" rIns="45707" bIns="22847" anchor="t" anchorCtr="0">
            <a:noAutofit/>
          </a:bodyPr>
          <a:lstStyle/>
          <a:p>
            <a:pPr marL="0" marR="0" lvl="0" indent="0" algn="l" defTabSz="457109" rtl="0" eaLnBrk="1" fontAlgn="auto" latinLnBrk="0" hangingPunct="1">
              <a:lnSpc>
                <a:spcPct val="100000"/>
              </a:lnSpc>
              <a:spcBef>
                <a:spcPts val="0"/>
              </a:spcBef>
              <a:spcAft>
                <a:spcPts val="0"/>
              </a:spcAft>
              <a:buClr>
                <a:srgbClr val="000000"/>
              </a:buClr>
              <a:buSzTx/>
              <a:buFont typeface="Arial"/>
              <a:buNone/>
              <a:tabLst/>
              <a:defRPr/>
            </a:pPr>
            <a:r>
              <a:rPr lang="en-MU" sz="2699" b="1">
                <a:solidFill>
                  <a:srgbClr val="44C2AA">
                    <a:lumMod val="40000"/>
                    <a:lumOff val="60000"/>
                  </a:srgbClr>
                </a:solidFill>
                <a:latin typeface="Century" panose="02040604050505020304" pitchFamily="18" charset="0"/>
                <a:ea typeface="Roboto"/>
                <a:sym typeface="Roboto"/>
              </a:rPr>
              <a:t>Meet the Team</a:t>
            </a:r>
            <a:r>
              <a:rPr lang="en-US" sz="2699" b="1">
                <a:solidFill>
                  <a:srgbClr val="44C2AA">
                    <a:lumMod val="40000"/>
                    <a:lumOff val="60000"/>
                  </a:srgbClr>
                </a:solidFill>
                <a:latin typeface="Century" panose="02040604050505020304" pitchFamily="18" charset="0"/>
                <a:ea typeface="Roboto"/>
                <a:sym typeface="Roboto"/>
              </a:rPr>
              <a:t> </a:t>
            </a:r>
            <a:endParaRPr kumimoji="0" lang="en-US" sz="700" b="1" i="0" u="none" strike="noStrike" kern="0" cap="none" spc="0" normalizeH="0" baseline="0" noProof="0">
              <a:ln>
                <a:noFill/>
              </a:ln>
              <a:solidFill>
                <a:srgbClr val="44C2AA">
                  <a:lumMod val="40000"/>
                  <a:lumOff val="60000"/>
                </a:srgbClr>
              </a:solidFill>
              <a:effectLst/>
              <a:uLnTx/>
              <a:uFillTx/>
              <a:latin typeface="Century" panose="02040604050505020304" pitchFamily="18" charset="0"/>
              <a:cs typeface="Arial"/>
              <a:sym typeface="Arial"/>
            </a:endParaRPr>
          </a:p>
        </p:txBody>
      </p:sp>
      <p:sp>
        <p:nvSpPr>
          <p:cNvPr id="10" name="Google Shape;135;p15">
            <a:extLst>
              <a:ext uri="{FF2B5EF4-FFF2-40B4-BE49-F238E27FC236}">
                <a16:creationId xmlns:a16="http://schemas.microsoft.com/office/drawing/2014/main" id="{D2975F58-F634-484F-A870-F55DD1882E68}"/>
              </a:ext>
            </a:extLst>
          </p:cNvPr>
          <p:cNvSpPr/>
          <p:nvPr/>
        </p:nvSpPr>
        <p:spPr>
          <a:xfrm>
            <a:off x="1371133" y="2136380"/>
            <a:ext cx="1515330" cy="320446"/>
          </a:xfrm>
          <a:custGeom>
            <a:avLst/>
            <a:gdLst/>
            <a:ahLst/>
            <a:cxnLst/>
            <a:rect l="l" t="t" r="r" b="b"/>
            <a:pathLst>
              <a:path w="209" h="44" extrusionOk="0">
                <a:moveTo>
                  <a:pt x="209" y="16"/>
                </a:moveTo>
                <a:cubicBezTo>
                  <a:pt x="209" y="7"/>
                  <a:pt x="202" y="0"/>
                  <a:pt x="193" y="0"/>
                </a:cubicBezTo>
                <a:cubicBezTo>
                  <a:pt x="17" y="0"/>
                  <a:pt x="17" y="0"/>
                  <a:pt x="17" y="0"/>
                </a:cubicBezTo>
                <a:cubicBezTo>
                  <a:pt x="7" y="0"/>
                  <a:pt x="0" y="7"/>
                  <a:pt x="0" y="16"/>
                </a:cubicBezTo>
                <a:cubicBezTo>
                  <a:pt x="0" y="44"/>
                  <a:pt x="0" y="44"/>
                  <a:pt x="0" y="44"/>
                </a:cubicBezTo>
                <a:cubicBezTo>
                  <a:pt x="209" y="44"/>
                  <a:pt x="209" y="44"/>
                  <a:pt x="209" y="44"/>
                </a:cubicBezTo>
                <a:lnTo>
                  <a:pt x="209" y="16"/>
                </a:lnTo>
                <a:close/>
              </a:path>
            </a:pathLst>
          </a:custGeom>
          <a:solidFill>
            <a:srgbClr val="FFC16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2" name="Google Shape;136;p15">
            <a:extLst>
              <a:ext uri="{FF2B5EF4-FFF2-40B4-BE49-F238E27FC236}">
                <a16:creationId xmlns:a16="http://schemas.microsoft.com/office/drawing/2014/main" id="{29221E40-488D-4FF4-B929-115F19914757}"/>
              </a:ext>
            </a:extLst>
          </p:cNvPr>
          <p:cNvSpPr/>
          <p:nvPr/>
        </p:nvSpPr>
        <p:spPr>
          <a:xfrm>
            <a:off x="1371133" y="2136380"/>
            <a:ext cx="1515330" cy="190095"/>
          </a:xfrm>
          <a:custGeom>
            <a:avLst/>
            <a:gdLst/>
            <a:ahLst/>
            <a:cxnLst/>
            <a:rect l="l" t="t" r="r" b="b"/>
            <a:pathLst>
              <a:path w="209" h="26" extrusionOk="0">
                <a:moveTo>
                  <a:pt x="193" y="0"/>
                </a:moveTo>
                <a:cubicBezTo>
                  <a:pt x="17" y="0"/>
                  <a:pt x="17" y="0"/>
                  <a:pt x="17" y="0"/>
                </a:cubicBezTo>
                <a:cubicBezTo>
                  <a:pt x="7" y="0"/>
                  <a:pt x="0" y="7"/>
                  <a:pt x="0" y="16"/>
                </a:cubicBezTo>
                <a:cubicBezTo>
                  <a:pt x="0" y="26"/>
                  <a:pt x="0" y="26"/>
                  <a:pt x="0" y="26"/>
                </a:cubicBezTo>
                <a:cubicBezTo>
                  <a:pt x="0" y="17"/>
                  <a:pt x="7" y="9"/>
                  <a:pt x="17" y="9"/>
                </a:cubicBezTo>
                <a:cubicBezTo>
                  <a:pt x="193" y="9"/>
                  <a:pt x="193" y="9"/>
                  <a:pt x="193" y="9"/>
                </a:cubicBezTo>
                <a:cubicBezTo>
                  <a:pt x="202" y="9"/>
                  <a:pt x="209" y="17"/>
                  <a:pt x="209" y="26"/>
                </a:cubicBezTo>
                <a:cubicBezTo>
                  <a:pt x="209" y="16"/>
                  <a:pt x="209" y="16"/>
                  <a:pt x="209" y="16"/>
                </a:cubicBezTo>
                <a:cubicBezTo>
                  <a:pt x="209" y="7"/>
                  <a:pt x="202" y="0"/>
                  <a:pt x="19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3" name="Google Shape;137;p15">
            <a:extLst>
              <a:ext uri="{FF2B5EF4-FFF2-40B4-BE49-F238E27FC236}">
                <a16:creationId xmlns:a16="http://schemas.microsoft.com/office/drawing/2014/main" id="{B1391A0B-67B8-4E97-9DB0-66FC776C2740}"/>
              </a:ext>
            </a:extLst>
          </p:cNvPr>
          <p:cNvSpPr/>
          <p:nvPr/>
        </p:nvSpPr>
        <p:spPr>
          <a:xfrm>
            <a:off x="1371133" y="2456825"/>
            <a:ext cx="1515330" cy="2346318"/>
          </a:xfrm>
          <a:custGeom>
            <a:avLst/>
            <a:gdLst/>
            <a:ahLst/>
            <a:cxnLst/>
            <a:rect l="l" t="t" r="r" b="b"/>
            <a:pathLst>
              <a:path w="209" h="323" extrusionOk="0">
                <a:moveTo>
                  <a:pt x="0" y="0"/>
                </a:moveTo>
                <a:cubicBezTo>
                  <a:pt x="0" y="254"/>
                  <a:pt x="0" y="254"/>
                  <a:pt x="0" y="254"/>
                </a:cubicBezTo>
                <a:cubicBezTo>
                  <a:pt x="0" y="263"/>
                  <a:pt x="7" y="271"/>
                  <a:pt x="17" y="271"/>
                </a:cubicBezTo>
                <a:cubicBezTo>
                  <a:pt x="82" y="271"/>
                  <a:pt x="82" y="271"/>
                  <a:pt x="82" y="271"/>
                </a:cubicBezTo>
                <a:cubicBezTo>
                  <a:pt x="105" y="323"/>
                  <a:pt x="105" y="323"/>
                  <a:pt x="105" y="323"/>
                </a:cubicBezTo>
                <a:cubicBezTo>
                  <a:pt x="128" y="271"/>
                  <a:pt x="128" y="271"/>
                  <a:pt x="128" y="271"/>
                </a:cubicBezTo>
                <a:cubicBezTo>
                  <a:pt x="193" y="271"/>
                  <a:pt x="193" y="271"/>
                  <a:pt x="193" y="271"/>
                </a:cubicBezTo>
                <a:cubicBezTo>
                  <a:pt x="202" y="271"/>
                  <a:pt x="209" y="263"/>
                  <a:pt x="209" y="254"/>
                </a:cubicBezTo>
                <a:cubicBezTo>
                  <a:pt x="209" y="0"/>
                  <a:pt x="209" y="0"/>
                  <a:pt x="209" y="0"/>
                </a:cubicBezTo>
                <a:lnTo>
                  <a:pt x="0" y="0"/>
                </a:lnTo>
                <a:close/>
              </a:path>
            </a:pathLst>
          </a:custGeom>
          <a:solidFill>
            <a:srgbClr val="F1F2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4" name="Google Shape;138;p15">
            <a:extLst>
              <a:ext uri="{FF2B5EF4-FFF2-40B4-BE49-F238E27FC236}">
                <a16:creationId xmlns:a16="http://schemas.microsoft.com/office/drawing/2014/main" id="{2BA698B8-F284-43F6-AF88-3C470CEC3A90}"/>
              </a:ext>
            </a:extLst>
          </p:cNvPr>
          <p:cNvSpPr/>
          <p:nvPr/>
        </p:nvSpPr>
        <p:spPr>
          <a:xfrm>
            <a:off x="3317254" y="1509944"/>
            <a:ext cx="1518047" cy="363897"/>
          </a:xfrm>
          <a:custGeom>
            <a:avLst/>
            <a:gdLst/>
            <a:ahLst/>
            <a:cxnLst/>
            <a:rect l="l" t="t" r="r" b="b"/>
            <a:pathLst>
              <a:path w="209" h="50" extrusionOk="0">
                <a:moveTo>
                  <a:pt x="209" y="17"/>
                </a:moveTo>
                <a:cubicBezTo>
                  <a:pt x="209" y="8"/>
                  <a:pt x="202" y="0"/>
                  <a:pt x="192" y="0"/>
                </a:cubicBezTo>
                <a:cubicBezTo>
                  <a:pt x="17" y="0"/>
                  <a:pt x="17" y="0"/>
                  <a:pt x="17" y="0"/>
                </a:cubicBezTo>
                <a:cubicBezTo>
                  <a:pt x="7" y="0"/>
                  <a:pt x="0" y="8"/>
                  <a:pt x="0" y="17"/>
                </a:cubicBezTo>
                <a:cubicBezTo>
                  <a:pt x="0" y="50"/>
                  <a:pt x="0" y="50"/>
                  <a:pt x="0" y="50"/>
                </a:cubicBezTo>
                <a:cubicBezTo>
                  <a:pt x="209" y="50"/>
                  <a:pt x="209" y="50"/>
                  <a:pt x="209" y="50"/>
                </a:cubicBezTo>
                <a:lnTo>
                  <a:pt x="209" y="17"/>
                </a:lnTo>
                <a:close/>
              </a:path>
            </a:pathLst>
          </a:custGeom>
          <a:solidFill>
            <a:srgbClr val="D8D8D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5" name="Google Shape;139;p15">
            <a:extLst>
              <a:ext uri="{FF2B5EF4-FFF2-40B4-BE49-F238E27FC236}">
                <a16:creationId xmlns:a16="http://schemas.microsoft.com/office/drawing/2014/main" id="{F51A028C-F629-44CB-B618-B34F619393B3}"/>
              </a:ext>
            </a:extLst>
          </p:cNvPr>
          <p:cNvSpPr/>
          <p:nvPr/>
        </p:nvSpPr>
        <p:spPr>
          <a:xfrm>
            <a:off x="3317254" y="1501796"/>
            <a:ext cx="1518047" cy="195526"/>
          </a:xfrm>
          <a:custGeom>
            <a:avLst/>
            <a:gdLst/>
            <a:ahLst/>
            <a:cxnLst/>
            <a:rect l="l" t="t" r="r" b="b"/>
            <a:pathLst>
              <a:path w="209" h="27" extrusionOk="0">
                <a:moveTo>
                  <a:pt x="192" y="0"/>
                </a:moveTo>
                <a:cubicBezTo>
                  <a:pt x="17" y="0"/>
                  <a:pt x="17" y="0"/>
                  <a:pt x="17" y="0"/>
                </a:cubicBezTo>
                <a:cubicBezTo>
                  <a:pt x="7" y="0"/>
                  <a:pt x="0" y="8"/>
                  <a:pt x="0" y="17"/>
                </a:cubicBezTo>
                <a:cubicBezTo>
                  <a:pt x="0" y="27"/>
                  <a:pt x="0" y="27"/>
                  <a:pt x="0" y="27"/>
                </a:cubicBezTo>
                <a:cubicBezTo>
                  <a:pt x="0" y="17"/>
                  <a:pt x="7" y="10"/>
                  <a:pt x="17" y="10"/>
                </a:cubicBezTo>
                <a:cubicBezTo>
                  <a:pt x="192" y="10"/>
                  <a:pt x="192" y="10"/>
                  <a:pt x="192" y="10"/>
                </a:cubicBezTo>
                <a:cubicBezTo>
                  <a:pt x="202" y="10"/>
                  <a:pt x="209" y="17"/>
                  <a:pt x="209" y="27"/>
                </a:cubicBezTo>
                <a:cubicBezTo>
                  <a:pt x="209" y="17"/>
                  <a:pt x="209" y="17"/>
                  <a:pt x="209" y="17"/>
                </a:cubicBezTo>
                <a:cubicBezTo>
                  <a:pt x="209" y="8"/>
                  <a:pt x="202" y="0"/>
                  <a:pt x="192"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6" name="Google Shape;140;p15">
            <a:extLst>
              <a:ext uri="{FF2B5EF4-FFF2-40B4-BE49-F238E27FC236}">
                <a16:creationId xmlns:a16="http://schemas.microsoft.com/office/drawing/2014/main" id="{015A9F87-5105-4940-BDDC-4AEEC97CCA10}"/>
              </a:ext>
            </a:extLst>
          </p:cNvPr>
          <p:cNvSpPr/>
          <p:nvPr/>
        </p:nvSpPr>
        <p:spPr>
          <a:xfrm>
            <a:off x="3317254" y="1873840"/>
            <a:ext cx="1518047" cy="2286574"/>
          </a:xfrm>
          <a:custGeom>
            <a:avLst/>
            <a:gdLst/>
            <a:ahLst/>
            <a:cxnLst/>
            <a:rect l="l" t="t" r="r" b="b"/>
            <a:pathLst>
              <a:path w="209" h="315" extrusionOk="0">
                <a:moveTo>
                  <a:pt x="0" y="0"/>
                </a:moveTo>
                <a:cubicBezTo>
                  <a:pt x="0" y="249"/>
                  <a:pt x="0" y="249"/>
                  <a:pt x="0" y="249"/>
                </a:cubicBezTo>
                <a:cubicBezTo>
                  <a:pt x="0" y="258"/>
                  <a:pt x="7" y="265"/>
                  <a:pt x="17" y="265"/>
                </a:cubicBezTo>
                <a:cubicBezTo>
                  <a:pt x="83" y="265"/>
                  <a:pt x="83" y="265"/>
                  <a:pt x="83" y="265"/>
                </a:cubicBezTo>
                <a:cubicBezTo>
                  <a:pt x="104" y="315"/>
                  <a:pt x="104" y="315"/>
                  <a:pt x="104" y="315"/>
                </a:cubicBezTo>
                <a:cubicBezTo>
                  <a:pt x="126" y="265"/>
                  <a:pt x="126" y="265"/>
                  <a:pt x="126" y="265"/>
                </a:cubicBezTo>
                <a:cubicBezTo>
                  <a:pt x="192" y="265"/>
                  <a:pt x="192" y="265"/>
                  <a:pt x="192" y="265"/>
                </a:cubicBezTo>
                <a:cubicBezTo>
                  <a:pt x="202" y="265"/>
                  <a:pt x="209" y="258"/>
                  <a:pt x="209" y="249"/>
                </a:cubicBezTo>
                <a:cubicBezTo>
                  <a:pt x="209" y="0"/>
                  <a:pt x="209" y="0"/>
                  <a:pt x="209" y="0"/>
                </a:cubicBezTo>
                <a:lnTo>
                  <a:pt x="0" y="0"/>
                </a:lnTo>
                <a:close/>
              </a:path>
            </a:pathLst>
          </a:custGeom>
          <a:solidFill>
            <a:srgbClr val="F1F2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Google Shape;147;p15">
            <a:extLst>
              <a:ext uri="{FF2B5EF4-FFF2-40B4-BE49-F238E27FC236}">
                <a16:creationId xmlns:a16="http://schemas.microsoft.com/office/drawing/2014/main" id="{73DD6AD1-7EC2-4675-91F2-7FA6BBE7CAF0}"/>
              </a:ext>
            </a:extLst>
          </p:cNvPr>
          <p:cNvSpPr/>
          <p:nvPr/>
        </p:nvSpPr>
        <p:spPr>
          <a:xfrm>
            <a:off x="2747211" y="4693054"/>
            <a:ext cx="8754525" cy="1402750"/>
          </a:xfrm>
          <a:custGeom>
            <a:avLst/>
            <a:gdLst/>
            <a:ahLst/>
            <a:cxnLst/>
            <a:rect l="l" t="t" r="r" b="b"/>
            <a:pathLst>
              <a:path w="930" h="160" extrusionOk="0">
                <a:moveTo>
                  <a:pt x="636" y="160"/>
                </a:moveTo>
                <a:cubicBezTo>
                  <a:pt x="636" y="160"/>
                  <a:pt x="636" y="160"/>
                  <a:pt x="636" y="160"/>
                </a:cubicBezTo>
                <a:cubicBezTo>
                  <a:pt x="633" y="159"/>
                  <a:pt x="633" y="159"/>
                  <a:pt x="633" y="159"/>
                </a:cubicBezTo>
                <a:cubicBezTo>
                  <a:pt x="633" y="158"/>
                  <a:pt x="632" y="158"/>
                  <a:pt x="633" y="157"/>
                </a:cubicBezTo>
                <a:cubicBezTo>
                  <a:pt x="633" y="157"/>
                  <a:pt x="634" y="157"/>
                  <a:pt x="634" y="157"/>
                </a:cubicBezTo>
                <a:cubicBezTo>
                  <a:pt x="636" y="158"/>
                  <a:pt x="636" y="158"/>
                  <a:pt x="636" y="158"/>
                </a:cubicBezTo>
                <a:cubicBezTo>
                  <a:pt x="640" y="156"/>
                  <a:pt x="640" y="156"/>
                  <a:pt x="640" y="156"/>
                </a:cubicBezTo>
                <a:cubicBezTo>
                  <a:pt x="641" y="156"/>
                  <a:pt x="641" y="156"/>
                  <a:pt x="642" y="156"/>
                </a:cubicBezTo>
                <a:cubicBezTo>
                  <a:pt x="642" y="157"/>
                  <a:pt x="642" y="157"/>
                  <a:pt x="641" y="158"/>
                </a:cubicBezTo>
                <a:cubicBezTo>
                  <a:pt x="637" y="160"/>
                  <a:pt x="637" y="160"/>
                  <a:pt x="637" y="160"/>
                </a:cubicBezTo>
                <a:cubicBezTo>
                  <a:pt x="637" y="160"/>
                  <a:pt x="637" y="160"/>
                  <a:pt x="636" y="160"/>
                </a:cubicBezTo>
                <a:close/>
                <a:moveTo>
                  <a:pt x="626" y="155"/>
                </a:moveTo>
                <a:cubicBezTo>
                  <a:pt x="626" y="155"/>
                  <a:pt x="626" y="155"/>
                  <a:pt x="626" y="155"/>
                </a:cubicBezTo>
                <a:cubicBezTo>
                  <a:pt x="619" y="151"/>
                  <a:pt x="619" y="151"/>
                  <a:pt x="619" y="151"/>
                </a:cubicBezTo>
                <a:cubicBezTo>
                  <a:pt x="618" y="151"/>
                  <a:pt x="618" y="150"/>
                  <a:pt x="618" y="149"/>
                </a:cubicBezTo>
                <a:cubicBezTo>
                  <a:pt x="619" y="149"/>
                  <a:pt x="619" y="149"/>
                  <a:pt x="620" y="149"/>
                </a:cubicBezTo>
                <a:cubicBezTo>
                  <a:pt x="627" y="153"/>
                  <a:pt x="627" y="153"/>
                  <a:pt x="627" y="153"/>
                </a:cubicBezTo>
                <a:cubicBezTo>
                  <a:pt x="627" y="153"/>
                  <a:pt x="628" y="154"/>
                  <a:pt x="627" y="154"/>
                </a:cubicBezTo>
                <a:cubicBezTo>
                  <a:pt x="627" y="155"/>
                  <a:pt x="627" y="155"/>
                  <a:pt x="626" y="155"/>
                </a:cubicBezTo>
                <a:close/>
                <a:moveTo>
                  <a:pt x="648" y="154"/>
                </a:moveTo>
                <a:cubicBezTo>
                  <a:pt x="647" y="154"/>
                  <a:pt x="647" y="153"/>
                  <a:pt x="647" y="153"/>
                </a:cubicBezTo>
                <a:cubicBezTo>
                  <a:pt x="646" y="153"/>
                  <a:pt x="647" y="152"/>
                  <a:pt x="647" y="152"/>
                </a:cubicBezTo>
                <a:cubicBezTo>
                  <a:pt x="654" y="148"/>
                  <a:pt x="654" y="148"/>
                  <a:pt x="654" y="148"/>
                </a:cubicBezTo>
                <a:cubicBezTo>
                  <a:pt x="655" y="147"/>
                  <a:pt x="655" y="147"/>
                  <a:pt x="655" y="148"/>
                </a:cubicBezTo>
                <a:cubicBezTo>
                  <a:pt x="656" y="148"/>
                  <a:pt x="656" y="149"/>
                  <a:pt x="655" y="149"/>
                </a:cubicBezTo>
                <a:cubicBezTo>
                  <a:pt x="648" y="153"/>
                  <a:pt x="648" y="153"/>
                  <a:pt x="648" y="153"/>
                </a:cubicBezTo>
                <a:cubicBezTo>
                  <a:pt x="648" y="154"/>
                  <a:pt x="648" y="154"/>
                  <a:pt x="648" y="154"/>
                </a:cubicBezTo>
                <a:close/>
                <a:moveTo>
                  <a:pt x="612" y="147"/>
                </a:moveTo>
                <a:cubicBezTo>
                  <a:pt x="612" y="147"/>
                  <a:pt x="612" y="147"/>
                  <a:pt x="612" y="147"/>
                </a:cubicBezTo>
                <a:cubicBezTo>
                  <a:pt x="605" y="143"/>
                  <a:pt x="605" y="143"/>
                  <a:pt x="605" y="143"/>
                </a:cubicBezTo>
                <a:cubicBezTo>
                  <a:pt x="604" y="143"/>
                  <a:pt x="604" y="142"/>
                  <a:pt x="604" y="142"/>
                </a:cubicBezTo>
                <a:cubicBezTo>
                  <a:pt x="604" y="141"/>
                  <a:pt x="605" y="141"/>
                  <a:pt x="606" y="141"/>
                </a:cubicBezTo>
                <a:cubicBezTo>
                  <a:pt x="613" y="145"/>
                  <a:pt x="613" y="145"/>
                  <a:pt x="613" y="145"/>
                </a:cubicBezTo>
                <a:cubicBezTo>
                  <a:pt x="613" y="145"/>
                  <a:pt x="613" y="146"/>
                  <a:pt x="613" y="147"/>
                </a:cubicBezTo>
                <a:cubicBezTo>
                  <a:pt x="613" y="147"/>
                  <a:pt x="613" y="147"/>
                  <a:pt x="612" y="147"/>
                </a:cubicBezTo>
                <a:close/>
                <a:moveTo>
                  <a:pt x="662" y="145"/>
                </a:moveTo>
                <a:cubicBezTo>
                  <a:pt x="661" y="145"/>
                  <a:pt x="661" y="145"/>
                  <a:pt x="661" y="145"/>
                </a:cubicBezTo>
                <a:cubicBezTo>
                  <a:pt x="660" y="144"/>
                  <a:pt x="661" y="144"/>
                  <a:pt x="661" y="143"/>
                </a:cubicBezTo>
                <a:cubicBezTo>
                  <a:pt x="668" y="139"/>
                  <a:pt x="668" y="139"/>
                  <a:pt x="668" y="139"/>
                </a:cubicBezTo>
                <a:cubicBezTo>
                  <a:pt x="669" y="139"/>
                  <a:pt x="669" y="139"/>
                  <a:pt x="669" y="140"/>
                </a:cubicBezTo>
                <a:cubicBezTo>
                  <a:pt x="670" y="140"/>
                  <a:pt x="670" y="141"/>
                  <a:pt x="669" y="141"/>
                </a:cubicBezTo>
                <a:cubicBezTo>
                  <a:pt x="662" y="145"/>
                  <a:pt x="662" y="145"/>
                  <a:pt x="662" y="145"/>
                </a:cubicBezTo>
                <a:cubicBezTo>
                  <a:pt x="662" y="145"/>
                  <a:pt x="662" y="145"/>
                  <a:pt x="662" y="145"/>
                </a:cubicBezTo>
                <a:close/>
                <a:moveTo>
                  <a:pt x="598" y="139"/>
                </a:moveTo>
                <a:cubicBezTo>
                  <a:pt x="598" y="139"/>
                  <a:pt x="598" y="139"/>
                  <a:pt x="597" y="139"/>
                </a:cubicBezTo>
                <a:cubicBezTo>
                  <a:pt x="590" y="135"/>
                  <a:pt x="590" y="135"/>
                  <a:pt x="590" y="135"/>
                </a:cubicBezTo>
                <a:cubicBezTo>
                  <a:pt x="590" y="135"/>
                  <a:pt x="590" y="134"/>
                  <a:pt x="590" y="134"/>
                </a:cubicBezTo>
                <a:cubicBezTo>
                  <a:pt x="590" y="133"/>
                  <a:pt x="591" y="133"/>
                  <a:pt x="591" y="134"/>
                </a:cubicBezTo>
                <a:cubicBezTo>
                  <a:pt x="598" y="137"/>
                  <a:pt x="598" y="137"/>
                  <a:pt x="598" y="137"/>
                </a:cubicBezTo>
                <a:cubicBezTo>
                  <a:pt x="599" y="138"/>
                  <a:pt x="599" y="138"/>
                  <a:pt x="599" y="139"/>
                </a:cubicBezTo>
                <a:cubicBezTo>
                  <a:pt x="599" y="139"/>
                  <a:pt x="598" y="139"/>
                  <a:pt x="598" y="139"/>
                </a:cubicBezTo>
                <a:close/>
                <a:moveTo>
                  <a:pt x="676" y="137"/>
                </a:moveTo>
                <a:cubicBezTo>
                  <a:pt x="675" y="137"/>
                  <a:pt x="675" y="137"/>
                  <a:pt x="675" y="136"/>
                </a:cubicBezTo>
                <a:cubicBezTo>
                  <a:pt x="674" y="136"/>
                  <a:pt x="675" y="135"/>
                  <a:pt x="675" y="135"/>
                </a:cubicBezTo>
                <a:cubicBezTo>
                  <a:pt x="682" y="131"/>
                  <a:pt x="682" y="131"/>
                  <a:pt x="682" y="131"/>
                </a:cubicBezTo>
                <a:cubicBezTo>
                  <a:pt x="683" y="131"/>
                  <a:pt x="683" y="131"/>
                  <a:pt x="683" y="131"/>
                </a:cubicBezTo>
                <a:cubicBezTo>
                  <a:pt x="684" y="132"/>
                  <a:pt x="684" y="132"/>
                  <a:pt x="683" y="133"/>
                </a:cubicBezTo>
                <a:cubicBezTo>
                  <a:pt x="676" y="137"/>
                  <a:pt x="676" y="137"/>
                  <a:pt x="676" y="137"/>
                </a:cubicBezTo>
                <a:cubicBezTo>
                  <a:pt x="676" y="137"/>
                  <a:pt x="676" y="137"/>
                  <a:pt x="676" y="137"/>
                </a:cubicBezTo>
                <a:close/>
                <a:moveTo>
                  <a:pt x="2" y="136"/>
                </a:moveTo>
                <a:cubicBezTo>
                  <a:pt x="1" y="136"/>
                  <a:pt x="1" y="136"/>
                  <a:pt x="1" y="136"/>
                </a:cubicBezTo>
                <a:cubicBezTo>
                  <a:pt x="0" y="135"/>
                  <a:pt x="1" y="134"/>
                  <a:pt x="1" y="134"/>
                </a:cubicBezTo>
                <a:cubicBezTo>
                  <a:pt x="9" y="131"/>
                  <a:pt x="9" y="131"/>
                  <a:pt x="9" y="131"/>
                </a:cubicBezTo>
                <a:cubicBezTo>
                  <a:pt x="9" y="131"/>
                  <a:pt x="10" y="131"/>
                  <a:pt x="10" y="132"/>
                </a:cubicBezTo>
                <a:cubicBezTo>
                  <a:pt x="10" y="132"/>
                  <a:pt x="10" y="133"/>
                  <a:pt x="9" y="133"/>
                </a:cubicBezTo>
                <a:cubicBezTo>
                  <a:pt x="2" y="136"/>
                  <a:pt x="2" y="136"/>
                  <a:pt x="2" y="136"/>
                </a:cubicBezTo>
                <a:cubicBezTo>
                  <a:pt x="2" y="136"/>
                  <a:pt x="2" y="136"/>
                  <a:pt x="2" y="136"/>
                </a:cubicBezTo>
                <a:close/>
                <a:moveTo>
                  <a:pt x="584" y="132"/>
                </a:moveTo>
                <a:cubicBezTo>
                  <a:pt x="584" y="132"/>
                  <a:pt x="583" y="131"/>
                  <a:pt x="583" y="131"/>
                </a:cubicBezTo>
                <a:cubicBezTo>
                  <a:pt x="576" y="128"/>
                  <a:pt x="576" y="128"/>
                  <a:pt x="576" y="128"/>
                </a:cubicBezTo>
                <a:cubicBezTo>
                  <a:pt x="576" y="127"/>
                  <a:pt x="575" y="127"/>
                  <a:pt x="576" y="126"/>
                </a:cubicBezTo>
                <a:cubicBezTo>
                  <a:pt x="576" y="126"/>
                  <a:pt x="577" y="125"/>
                  <a:pt x="577" y="126"/>
                </a:cubicBezTo>
                <a:cubicBezTo>
                  <a:pt x="584" y="130"/>
                  <a:pt x="584" y="130"/>
                  <a:pt x="584" y="130"/>
                </a:cubicBezTo>
                <a:cubicBezTo>
                  <a:pt x="585" y="130"/>
                  <a:pt x="585" y="131"/>
                  <a:pt x="585" y="131"/>
                </a:cubicBezTo>
                <a:cubicBezTo>
                  <a:pt x="584" y="131"/>
                  <a:pt x="584" y="132"/>
                  <a:pt x="584" y="132"/>
                </a:cubicBezTo>
                <a:close/>
                <a:moveTo>
                  <a:pt x="17" y="130"/>
                </a:moveTo>
                <a:cubicBezTo>
                  <a:pt x="16" y="130"/>
                  <a:pt x="16" y="130"/>
                  <a:pt x="16" y="130"/>
                </a:cubicBezTo>
                <a:cubicBezTo>
                  <a:pt x="15" y="129"/>
                  <a:pt x="16" y="128"/>
                  <a:pt x="16" y="128"/>
                </a:cubicBezTo>
                <a:cubicBezTo>
                  <a:pt x="24" y="125"/>
                  <a:pt x="24" y="125"/>
                  <a:pt x="24" y="125"/>
                </a:cubicBezTo>
                <a:cubicBezTo>
                  <a:pt x="24" y="125"/>
                  <a:pt x="25" y="125"/>
                  <a:pt x="25" y="126"/>
                </a:cubicBezTo>
                <a:cubicBezTo>
                  <a:pt x="25" y="126"/>
                  <a:pt x="25" y="127"/>
                  <a:pt x="25" y="127"/>
                </a:cubicBezTo>
                <a:cubicBezTo>
                  <a:pt x="17" y="130"/>
                  <a:pt x="17" y="130"/>
                  <a:pt x="17" y="130"/>
                </a:cubicBezTo>
                <a:cubicBezTo>
                  <a:pt x="17" y="130"/>
                  <a:pt x="17" y="130"/>
                  <a:pt x="17" y="130"/>
                </a:cubicBezTo>
                <a:close/>
                <a:moveTo>
                  <a:pt x="690" y="129"/>
                </a:moveTo>
                <a:cubicBezTo>
                  <a:pt x="689" y="129"/>
                  <a:pt x="689" y="129"/>
                  <a:pt x="689" y="128"/>
                </a:cubicBezTo>
                <a:cubicBezTo>
                  <a:pt x="688" y="128"/>
                  <a:pt x="689" y="127"/>
                  <a:pt x="689" y="127"/>
                </a:cubicBezTo>
                <a:cubicBezTo>
                  <a:pt x="696" y="123"/>
                  <a:pt x="696" y="123"/>
                  <a:pt x="696" y="123"/>
                </a:cubicBezTo>
                <a:cubicBezTo>
                  <a:pt x="696" y="122"/>
                  <a:pt x="697" y="123"/>
                  <a:pt x="697" y="123"/>
                </a:cubicBezTo>
                <a:cubicBezTo>
                  <a:pt x="698" y="124"/>
                  <a:pt x="698" y="124"/>
                  <a:pt x="697" y="124"/>
                </a:cubicBezTo>
                <a:cubicBezTo>
                  <a:pt x="690" y="129"/>
                  <a:pt x="690" y="129"/>
                  <a:pt x="690" y="129"/>
                </a:cubicBezTo>
                <a:cubicBezTo>
                  <a:pt x="690" y="129"/>
                  <a:pt x="690" y="129"/>
                  <a:pt x="690" y="129"/>
                </a:cubicBezTo>
                <a:close/>
                <a:moveTo>
                  <a:pt x="32" y="124"/>
                </a:moveTo>
                <a:cubicBezTo>
                  <a:pt x="31" y="124"/>
                  <a:pt x="31" y="124"/>
                  <a:pt x="31" y="124"/>
                </a:cubicBezTo>
                <a:cubicBezTo>
                  <a:pt x="31" y="123"/>
                  <a:pt x="31" y="122"/>
                  <a:pt x="31" y="122"/>
                </a:cubicBezTo>
                <a:cubicBezTo>
                  <a:pt x="39" y="119"/>
                  <a:pt x="39" y="119"/>
                  <a:pt x="39" y="119"/>
                </a:cubicBezTo>
                <a:cubicBezTo>
                  <a:pt x="39" y="119"/>
                  <a:pt x="40" y="119"/>
                  <a:pt x="40" y="120"/>
                </a:cubicBezTo>
                <a:cubicBezTo>
                  <a:pt x="40" y="120"/>
                  <a:pt x="40" y="121"/>
                  <a:pt x="40" y="121"/>
                </a:cubicBezTo>
                <a:cubicBezTo>
                  <a:pt x="32" y="124"/>
                  <a:pt x="32" y="124"/>
                  <a:pt x="32" y="124"/>
                </a:cubicBezTo>
                <a:cubicBezTo>
                  <a:pt x="32" y="124"/>
                  <a:pt x="32" y="124"/>
                  <a:pt x="32" y="124"/>
                </a:cubicBezTo>
                <a:close/>
                <a:moveTo>
                  <a:pt x="569" y="124"/>
                </a:moveTo>
                <a:cubicBezTo>
                  <a:pt x="569" y="124"/>
                  <a:pt x="569" y="124"/>
                  <a:pt x="569" y="124"/>
                </a:cubicBezTo>
                <a:cubicBezTo>
                  <a:pt x="562" y="120"/>
                  <a:pt x="562" y="120"/>
                  <a:pt x="562" y="120"/>
                </a:cubicBezTo>
                <a:cubicBezTo>
                  <a:pt x="561" y="119"/>
                  <a:pt x="561" y="119"/>
                  <a:pt x="561" y="118"/>
                </a:cubicBezTo>
                <a:cubicBezTo>
                  <a:pt x="562" y="118"/>
                  <a:pt x="562" y="118"/>
                  <a:pt x="563" y="118"/>
                </a:cubicBezTo>
                <a:cubicBezTo>
                  <a:pt x="570" y="122"/>
                  <a:pt x="570" y="122"/>
                  <a:pt x="570" y="122"/>
                </a:cubicBezTo>
                <a:cubicBezTo>
                  <a:pt x="570" y="122"/>
                  <a:pt x="571" y="123"/>
                  <a:pt x="570" y="123"/>
                </a:cubicBezTo>
                <a:cubicBezTo>
                  <a:pt x="570" y="124"/>
                  <a:pt x="570" y="124"/>
                  <a:pt x="569" y="124"/>
                </a:cubicBezTo>
                <a:close/>
                <a:moveTo>
                  <a:pt x="704" y="120"/>
                </a:moveTo>
                <a:cubicBezTo>
                  <a:pt x="703" y="120"/>
                  <a:pt x="703" y="120"/>
                  <a:pt x="703" y="120"/>
                </a:cubicBezTo>
                <a:cubicBezTo>
                  <a:pt x="702" y="119"/>
                  <a:pt x="703" y="119"/>
                  <a:pt x="703" y="119"/>
                </a:cubicBezTo>
                <a:cubicBezTo>
                  <a:pt x="710" y="114"/>
                  <a:pt x="710" y="114"/>
                  <a:pt x="710" y="114"/>
                </a:cubicBezTo>
                <a:cubicBezTo>
                  <a:pt x="710" y="114"/>
                  <a:pt x="711" y="114"/>
                  <a:pt x="711" y="115"/>
                </a:cubicBezTo>
                <a:cubicBezTo>
                  <a:pt x="712" y="115"/>
                  <a:pt x="711" y="116"/>
                  <a:pt x="711" y="116"/>
                </a:cubicBezTo>
                <a:cubicBezTo>
                  <a:pt x="704" y="120"/>
                  <a:pt x="704" y="120"/>
                  <a:pt x="704" y="120"/>
                </a:cubicBezTo>
                <a:cubicBezTo>
                  <a:pt x="704" y="120"/>
                  <a:pt x="704" y="120"/>
                  <a:pt x="704" y="120"/>
                </a:cubicBezTo>
                <a:close/>
                <a:moveTo>
                  <a:pt x="47" y="118"/>
                </a:moveTo>
                <a:cubicBezTo>
                  <a:pt x="46" y="118"/>
                  <a:pt x="46" y="118"/>
                  <a:pt x="46" y="118"/>
                </a:cubicBezTo>
                <a:cubicBezTo>
                  <a:pt x="46" y="117"/>
                  <a:pt x="46" y="117"/>
                  <a:pt x="46" y="116"/>
                </a:cubicBezTo>
                <a:cubicBezTo>
                  <a:pt x="54" y="113"/>
                  <a:pt x="54" y="113"/>
                  <a:pt x="54" y="113"/>
                </a:cubicBezTo>
                <a:cubicBezTo>
                  <a:pt x="55" y="113"/>
                  <a:pt x="55" y="113"/>
                  <a:pt x="55" y="114"/>
                </a:cubicBezTo>
                <a:cubicBezTo>
                  <a:pt x="56" y="114"/>
                  <a:pt x="55" y="115"/>
                  <a:pt x="55" y="115"/>
                </a:cubicBezTo>
                <a:cubicBezTo>
                  <a:pt x="47" y="118"/>
                  <a:pt x="47" y="118"/>
                  <a:pt x="47" y="118"/>
                </a:cubicBezTo>
                <a:cubicBezTo>
                  <a:pt x="47" y="118"/>
                  <a:pt x="47" y="118"/>
                  <a:pt x="47" y="118"/>
                </a:cubicBezTo>
                <a:close/>
                <a:moveTo>
                  <a:pt x="555" y="116"/>
                </a:moveTo>
                <a:cubicBezTo>
                  <a:pt x="555" y="116"/>
                  <a:pt x="555" y="116"/>
                  <a:pt x="555" y="116"/>
                </a:cubicBezTo>
                <a:cubicBezTo>
                  <a:pt x="548" y="112"/>
                  <a:pt x="548" y="112"/>
                  <a:pt x="548" y="112"/>
                </a:cubicBezTo>
                <a:cubicBezTo>
                  <a:pt x="547" y="112"/>
                  <a:pt x="547" y="111"/>
                  <a:pt x="547" y="111"/>
                </a:cubicBezTo>
                <a:cubicBezTo>
                  <a:pt x="547" y="110"/>
                  <a:pt x="548" y="110"/>
                  <a:pt x="549" y="110"/>
                </a:cubicBezTo>
                <a:cubicBezTo>
                  <a:pt x="556" y="114"/>
                  <a:pt x="556" y="114"/>
                  <a:pt x="556" y="114"/>
                </a:cubicBezTo>
                <a:cubicBezTo>
                  <a:pt x="556" y="114"/>
                  <a:pt x="556" y="115"/>
                  <a:pt x="556" y="115"/>
                </a:cubicBezTo>
                <a:cubicBezTo>
                  <a:pt x="556" y="116"/>
                  <a:pt x="556" y="116"/>
                  <a:pt x="555" y="116"/>
                </a:cubicBezTo>
                <a:close/>
                <a:moveTo>
                  <a:pt x="62" y="112"/>
                </a:moveTo>
                <a:cubicBezTo>
                  <a:pt x="62" y="112"/>
                  <a:pt x="61" y="112"/>
                  <a:pt x="61" y="112"/>
                </a:cubicBezTo>
                <a:cubicBezTo>
                  <a:pt x="61" y="111"/>
                  <a:pt x="61" y="111"/>
                  <a:pt x="62" y="110"/>
                </a:cubicBezTo>
                <a:cubicBezTo>
                  <a:pt x="69" y="107"/>
                  <a:pt x="69" y="107"/>
                  <a:pt x="69" y="107"/>
                </a:cubicBezTo>
                <a:cubicBezTo>
                  <a:pt x="70" y="107"/>
                  <a:pt x="70" y="107"/>
                  <a:pt x="70" y="108"/>
                </a:cubicBezTo>
                <a:cubicBezTo>
                  <a:pt x="71" y="108"/>
                  <a:pt x="70" y="109"/>
                  <a:pt x="70" y="109"/>
                </a:cubicBezTo>
                <a:cubicBezTo>
                  <a:pt x="62" y="112"/>
                  <a:pt x="62" y="112"/>
                  <a:pt x="62" y="112"/>
                </a:cubicBezTo>
                <a:cubicBezTo>
                  <a:pt x="62" y="112"/>
                  <a:pt x="62" y="112"/>
                  <a:pt x="62" y="112"/>
                </a:cubicBezTo>
                <a:close/>
                <a:moveTo>
                  <a:pt x="717" y="112"/>
                </a:moveTo>
                <a:cubicBezTo>
                  <a:pt x="717" y="112"/>
                  <a:pt x="717" y="112"/>
                  <a:pt x="717" y="112"/>
                </a:cubicBezTo>
                <a:cubicBezTo>
                  <a:pt x="716" y="111"/>
                  <a:pt x="716" y="111"/>
                  <a:pt x="717" y="110"/>
                </a:cubicBezTo>
                <a:cubicBezTo>
                  <a:pt x="724" y="106"/>
                  <a:pt x="724" y="106"/>
                  <a:pt x="724" y="106"/>
                </a:cubicBezTo>
                <a:cubicBezTo>
                  <a:pt x="724" y="106"/>
                  <a:pt x="725" y="106"/>
                  <a:pt x="725" y="106"/>
                </a:cubicBezTo>
                <a:cubicBezTo>
                  <a:pt x="726" y="107"/>
                  <a:pt x="725" y="108"/>
                  <a:pt x="725" y="108"/>
                </a:cubicBezTo>
                <a:cubicBezTo>
                  <a:pt x="718" y="112"/>
                  <a:pt x="718" y="112"/>
                  <a:pt x="718" y="112"/>
                </a:cubicBezTo>
                <a:cubicBezTo>
                  <a:pt x="718" y="112"/>
                  <a:pt x="718" y="112"/>
                  <a:pt x="717" y="112"/>
                </a:cubicBezTo>
                <a:close/>
                <a:moveTo>
                  <a:pt x="541" y="108"/>
                </a:moveTo>
                <a:cubicBezTo>
                  <a:pt x="541" y="108"/>
                  <a:pt x="541" y="108"/>
                  <a:pt x="540" y="108"/>
                </a:cubicBezTo>
                <a:cubicBezTo>
                  <a:pt x="533" y="104"/>
                  <a:pt x="533" y="104"/>
                  <a:pt x="533" y="104"/>
                </a:cubicBezTo>
                <a:cubicBezTo>
                  <a:pt x="533" y="104"/>
                  <a:pt x="533" y="103"/>
                  <a:pt x="533" y="103"/>
                </a:cubicBezTo>
                <a:cubicBezTo>
                  <a:pt x="533" y="102"/>
                  <a:pt x="534" y="102"/>
                  <a:pt x="534" y="102"/>
                </a:cubicBezTo>
                <a:cubicBezTo>
                  <a:pt x="541" y="106"/>
                  <a:pt x="541" y="106"/>
                  <a:pt x="541" y="106"/>
                </a:cubicBezTo>
                <a:cubicBezTo>
                  <a:pt x="542" y="107"/>
                  <a:pt x="542" y="107"/>
                  <a:pt x="542" y="108"/>
                </a:cubicBezTo>
                <a:cubicBezTo>
                  <a:pt x="542" y="108"/>
                  <a:pt x="541" y="108"/>
                  <a:pt x="541" y="108"/>
                </a:cubicBezTo>
                <a:close/>
                <a:moveTo>
                  <a:pt x="77" y="106"/>
                </a:moveTo>
                <a:cubicBezTo>
                  <a:pt x="77" y="106"/>
                  <a:pt x="76" y="106"/>
                  <a:pt x="76" y="106"/>
                </a:cubicBezTo>
                <a:cubicBezTo>
                  <a:pt x="76" y="105"/>
                  <a:pt x="76" y="105"/>
                  <a:pt x="77" y="104"/>
                </a:cubicBezTo>
                <a:cubicBezTo>
                  <a:pt x="84" y="101"/>
                  <a:pt x="84" y="101"/>
                  <a:pt x="84" y="101"/>
                </a:cubicBezTo>
                <a:cubicBezTo>
                  <a:pt x="85" y="101"/>
                  <a:pt x="85" y="101"/>
                  <a:pt x="86" y="102"/>
                </a:cubicBezTo>
                <a:cubicBezTo>
                  <a:pt x="86" y="102"/>
                  <a:pt x="85" y="103"/>
                  <a:pt x="85" y="103"/>
                </a:cubicBezTo>
                <a:cubicBezTo>
                  <a:pt x="77" y="106"/>
                  <a:pt x="77" y="106"/>
                  <a:pt x="77" y="106"/>
                </a:cubicBezTo>
                <a:cubicBezTo>
                  <a:pt x="77" y="106"/>
                  <a:pt x="77" y="106"/>
                  <a:pt x="77" y="106"/>
                </a:cubicBezTo>
                <a:close/>
                <a:moveTo>
                  <a:pt x="731" y="104"/>
                </a:moveTo>
                <a:cubicBezTo>
                  <a:pt x="731" y="104"/>
                  <a:pt x="731" y="104"/>
                  <a:pt x="731" y="103"/>
                </a:cubicBezTo>
                <a:cubicBezTo>
                  <a:pt x="730" y="103"/>
                  <a:pt x="730" y="102"/>
                  <a:pt x="731" y="102"/>
                </a:cubicBezTo>
                <a:cubicBezTo>
                  <a:pt x="738" y="98"/>
                  <a:pt x="738" y="98"/>
                  <a:pt x="738" y="98"/>
                </a:cubicBezTo>
                <a:cubicBezTo>
                  <a:pt x="738" y="98"/>
                  <a:pt x="739" y="98"/>
                  <a:pt x="739" y="98"/>
                </a:cubicBezTo>
                <a:cubicBezTo>
                  <a:pt x="740" y="99"/>
                  <a:pt x="739" y="99"/>
                  <a:pt x="739" y="100"/>
                </a:cubicBezTo>
                <a:cubicBezTo>
                  <a:pt x="732" y="104"/>
                  <a:pt x="732" y="104"/>
                  <a:pt x="732" y="104"/>
                </a:cubicBezTo>
                <a:cubicBezTo>
                  <a:pt x="732" y="104"/>
                  <a:pt x="732" y="104"/>
                  <a:pt x="731" y="104"/>
                </a:cubicBezTo>
                <a:close/>
                <a:moveTo>
                  <a:pt x="527" y="100"/>
                </a:moveTo>
                <a:cubicBezTo>
                  <a:pt x="527" y="100"/>
                  <a:pt x="526" y="100"/>
                  <a:pt x="526" y="100"/>
                </a:cubicBezTo>
                <a:cubicBezTo>
                  <a:pt x="519" y="96"/>
                  <a:pt x="519" y="96"/>
                  <a:pt x="519" y="96"/>
                </a:cubicBezTo>
                <a:cubicBezTo>
                  <a:pt x="519" y="96"/>
                  <a:pt x="518" y="96"/>
                  <a:pt x="519" y="95"/>
                </a:cubicBezTo>
                <a:cubicBezTo>
                  <a:pt x="519" y="95"/>
                  <a:pt x="520" y="94"/>
                  <a:pt x="520" y="95"/>
                </a:cubicBezTo>
                <a:cubicBezTo>
                  <a:pt x="527" y="98"/>
                  <a:pt x="527" y="98"/>
                  <a:pt x="527" y="98"/>
                </a:cubicBezTo>
                <a:cubicBezTo>
                  <a:pt x="528" y="99"/>
                  <a:pt x="528" y="99"/>
                  <a:pt x="528" y="100"/>
                </a:cubicBezTo>
                <a:cubicBezTo>
                  <a:pt x="527" y="100"/>
                  <a:pt x="527" y="100"/>
                  <a:pt x="527" y="100"/>
                </a:cubicBezTo>
                <a:close/>
                <a:moveTo>
                  <a:pt x="92" y="100"/>
                </a:moveTo>
                <a:cubicBezTo>
                  <a:pt x="92" y="100"/>
                  <a:pt x="91" y="100"/>
                  <a:pt x="91" y="100"/>
                </a:cubicBezTo>
                <a:cubicBezTo>
                  <a:pt x="91" y="99"/>
                  <a:pt x="91" y="99"/>
                  <a:pt x="92" y="98"/>
                </a:cubicBezTo>
                <a:cubicBezTo>
                  <a:pt x="99" y="95"/>
                  <a:pt x="99" y="95"/>
                  <a:pt x="99" y="95"/>
                </a:cubicBezTo>
                <a:cubicBezTo>
                  <a:pt x="100" y="95"/>
                  <a:pt x="100" y="95"/>
                  <a:pt x="101" y="96"/>
                </a:cubicBezTo>
                <a:cubicBezTo>
                  <a:pt x="101" y="97"/>
                  <a:pt x="101" y="97"/>
                  <a:pt x="100" y="97"/>
                </a:cubicBezTo>
                <a:cubicBezTo>
                  <a:pt x="92" y="100"/>
                  <a:pt x="92" y="100"/>
                  <a:pt x="92" y="100"/>
                </a:cubicBezTo>
                <a:cubicBezTo>
                  <a:pt x="92" y="100"/>
                  <a:pt x="92" y="100"/>
                  <a:pt x="92" y="100"/>
                </a:cubicBezTo>
                <a:close/>
                <a:moveTo>
                  <a:pt x="745" y="96"/>
                </a:moveTo>
                <a:cubicBezTo>
                  <a:pt x="745" y="96"/>
                  <a:pt x="745" y="95"/>
                  <a:pt x="745" y="95"/>
                </a:cubicBezTo>
                <a:cubicBezTo>
                  <a:pt x="744" y="95"/>
                  <a:pt x="744" y="94"/>
                  <a:pt x="745" y="94"/>
                </a:cubicBezTo>
                <a:cubicBezTo>
                  <a:pt x="752" y="90"/>
                  <a:pt x="752" y="90"/>
                  <a:pt x="752" y="90"/>
                </a:cubicBezTo>
                <a:cubicBezTo>
                  <a:pt x="752" y="89"/>
                  <a:pt x="753" y="89"/>
                  <a:pt x="753" y="90"/>
                </a:cubicBezTo>
                <a:cubicBezTo>
                  <a:pt x="754" y="90"/>
                  <a:pt x="753" y="91"/>
                  <a:pt x="753" y="91"/>
                </a:cubicBezTo>
                <a:cubicBezTo>
                  <a:pt x="746" y="95"/>
                  <a:pt x="746" y="95"/>
                  <a:pt x="746" y="95"/>
                </a:cubicBezTo>
                <a:cubicBezTo>
                  <a:pt x="746" y="96"/>
                  <a:pt x="746" y="96"/>
                  <a:pt x="745" y="96"/>
                </a:cubicBezTo>
                <a:close/>
                <a:moveTo>
                  <a:pt x="107" y="94"/>
                </a:moveTo>
                <a:cubicBezTo>
                  <a:pt x="107" y="94"/>
                  <a:pt x="106" y="94"/>
                  <a:pt x="106" y="94"/>
                </a:cubicBezTo>
                <a:cubicBezTo>
                  <a:pt x="106" y="93"/>
                  <a:pt x="106" y="93"/>
                  <a:pt x="107" y="92"/>
                </a:cubicBezTo>
                <a:cubicBezTo>
                  <a:pt x="114" y="89"/>
                  <a:pt x="114" y="89"/>
                  <a:pt x="114" y="89"/>
                </a:cubicBezTo>
                <a:cubicBezTo>
                  <a:pt x="115" y="89"/>
                  <a:pt x="115" y="89"/>
                  <a:pt x="116" y="90"/>
                </a:cubicBezTo>
                <a:cubicBezTo>
                  <a:pt x="116" y="91"/>
                  <a:pt x="116" y="91"/>
                  <a:pt x="115" y="91"/>
                </a:cubicBezTo>
                <a:cubicBezTo>
                  <a:pt x="108" y="94"/>
                  <a:pt x="108" y="94"/>
                  <a:pt x="108" y="94"/>
                </a:cubicBezTo>
                <a:cubicBezTo>
                  <a:pt x="107" y="94"/>
                  <a:pt x="107" y="94"/>
                  <a:pt x="107" y="94"/>
                </a:cubicBezTo>
                <a:close/>
                <a:moveTo>
                  <a:pt x="512" y="93"/>
                </a:moveTo>
                <a:cubicBezTo>
                  <a:pt x="512" y="93"/>
                  <a:pt x="512" y="93"/>
                  <a:pt x="512" y="92"/>
                </a:cubicBezTo>
                <a:cubicBezTo>
                  <a:pt x="505" y="89"/>
                  <a:pt x="505" y="89"/>
                  <a:pt x="505" y="89"/>
                </a:cubicBezTo>
                <a:cubicBezTo>
                  <a:pt x="504" y="88"/>
                  <a:pt x="504" y="88"/>
                  <a:pt x="504" y="87"/>
                </a:cubicBezTo>
                <a:cubicBezTo>
                  <a:pt x="505" y="87"/>
                  <a:pt x="505" y="87"/>
                  <a:pt x="506" y="87"/>
                </a:cubicBezTo>
                <a:cubicBezTo>
                  <a:pt x="513" y="91"/>
                  <a:pt x="513" y="91"/>
                  <a:pt x="513" y="91"/>
                </a:cubicBezTo>
                <a:cubicBezTo>
                  <a:pt x="513" y="91"/>
                  <a:pt x="514" y="92"/>
                  <a:pt x="513" y="92"/>
                </a:cubicBezTo>
                <a:cubicBezTo>
                  <a:pt x="513" y="92"/>
                  <a:pt x="513" y="93"/>
                  <a:pt x="512" y="93"/>
                </a:cubicBezTo>
                <a:close/>
                <a:moveTo>
                  <a:pt x="122" y="88"/>
                </a:moveTo>
                <a:cubicBezTo>
                  <a:pt x="122" y="88"/>
                  <a:pt x="122" y="88"/>
                  <a:pt x="121" y="88"/>
                </a:cubicBezTo>
                <a:cubicBezTo>
                  <a:pt x="121" y="87"/>
                  <a:pt x="121" y="87"/>
                  <a:pt x="122" y="86"/>
                </a:cubicBezTo>
                <a:cubicBezTo>
                  <a:pt x="129" y="83"/>
                  <a:pt x="129" y="83"/>
                  <a:pt x="129" y="83"/>
                </a:cubicBezTo>
                <a:cubicBezTo>
                  <a:pt x="130" y="83"/>
                  <a:pt x="131" y="84"/>
                  <a:pt x="131" y="84"/>
                </a:cubicBezTo>
                <a:cubicBezTo>
                  <a:pt x="131" y="85"/>
                  <a:pt x="131" y="85"/>
                  <a:pt x="130" y="85"/>
                </a:cubicBezTo>
                <a:cubicBezTo>
                  <a:pt x="123" y="88"/>
                  <a:pt x="123" y="88"/>
                  <a:pt x="123" y="88"/>
                </a:cubicBezTo>
                <a:cubicBezTo>
                  <a:pt x="123" y="88"/>
                  <a:pt x="122" y="88"/>
                  <a:pt x="122" y="88"/>
                </a:cubicBezTo>
                <a:close/>
                <a:moveTo>
                  <a:pt x="759" y="87"/>
                </a:moveTo>
                <a:cubicBezTo>
                  <a:pt x="759" y="87"/>
                  <a:pt x="759" y="87"/>
                  <a:pt x="759" y="87"/>
                </a:cubicBezTo>
                <a:cubicBezTo>
                  <a:pt x="758" y="86"/>
                  <a:pt x="758" y="86"/>
                  <a:pt x="759" y="85"/>
                </a:cubicBezTo>
                <a:cubicBezTo>
                  <a:pt x="766" y="81"/>
                  <a:pt x="766" y="81"/>
                  <a:pt x="766" y="81"/>
                </a:cubicBezTo>
                <a:cubicBezTo>
                  <a:pt x="766" y="81"/>
                  <a:pt x="767" y="81"/>
                  <a:pt x="767" y="82"/>
                </a:cubicBezTo>
                <a:cubicBezTo>
                  <a:pt x="768" y="82"/>
                  <a:pt x="767" y="83"/>
                  <a:pt x="767" y="83"/>
                </a:cubicBezTo>
                <a:cubicBezTo>
                  <a:pt x="760" y="87"/>
                  <a:pt x="760" y="87"/>
                  <a:pt x="760" y="87"/>
                </a:cubicBezTo>
                <a:cubicBezTo>
                  <a:pt x="760" y="87"/>
                  <a:pt x="760" y="87"/>
                  <a:pt x="759" y="87"/>
                </a:cubicBezTo>
                <a:close/>
                <a:moveTo>
                  <a:pt x="498" y="85"/>
                </a:moveTo>
                <a:cubicBezTo>
                  <a:pt x="498" y="85"/>
                  <a:pt x="498" y="85"/>
                  <a:pt x="498" y="85"/>
                </a:cubicBezTo>
                <a:cubicBezTo>
                  <a:pt x="491" y="81"/>
                  <a:pt x="491" y="81"/>
                  <a:pt x="491" y="81"/>
                </a:cubicBezTo>
                <a:cubicBezTo>
                  <a:pt x="490" y="81"/>
                  <a:pt x="490" y="80"/>
                  <a:pt x="490" y="79"/>
                </a:cubicBezTo>
                <a:cubicBezTo>
                  <a:pt x="490" y="79"/>
                  <a:pt x="491" y="79"/>
                  <a:pt x="492" y="79"/>
                </a:cubicBezTo>
                <a:cubicBezTo>
                  <a:pt x="499" y="83"/>
                  <a:pt x="499" y="83"/>
                  <a:pt x="499" y="83"/>
                </a:cubicBezTo>
                <a:cubicBezTo>
                  <a:pt x="499" y="83"/>
                  <a:pt x="499" y="84"/>
                  <a:pt x="499" y="84"/>
                </a:cubicBezTo>
                <a:cubicBezTo>
                  <a:pt x="499" y="85"/>
                  <a:pt x="499" y="85"/>
                  <a:pt x="498" y="85"/>
                </a:cubicBezTo>
                <a:close/>
                <a:moveTo>
                  <a:pt x="137" y="82"/>
                </a:moveTo>
                <a:cubicBezTo>
                  <a:pt x="137" y="82"/>
                  <a:pt x="137" y="82"/>
                  <a:pt x="136" y="82"/>
                </a:cubicBezTo>
                <a:cubicBezTo>
                  <a:pt x="136" y="81"/>
                  <a:pt x="137" y="81"/>
                  <a:pt x="137" y="80"/>
                </a:cubicBezTo>
                <a:cubicBezTo>
                  <a:pt x="145" y="77"/>
                  <a:pt x="145" y="77"/>
                  <a:pt x="145" y="77"/>
                </a:cubicBezTo>
                <a:cubicBezTo>
                  <a:pt x="145" y="77"/>
                  <a:pt x="146" y="78"/>
                  <a:pt x="146" y="78"/>
                </a:cubicBezTo>
                <a:cubicBezTo>
                  <a:pt x="146" y="79"/>
                  <a:pt x="146" y="79"/>
                  <a:pt x="145" y="79"/>
                </a:cubicBezTo>
                <a:cubicBezTo>
                  <a:pt x="138" y="82"/>
                  <a:pt x="138" y="82"/>
                  <a:pt x="138" y="82"/>
                </a:cubicBezTo>
                <a:cubicBezTo>
                  <a:pt x="138" y="82"/>
                  <a:pt x="138" y="82"/>
                  <a:pt x="137" y="82"/>
                </a:cubicBezTo>
                <a:close/>
                <a:moveTo>
                  <a:pt x="773" y="79"/>
                </a:moveTo>
                <a:cubicBezTo>
                  <a:pt x="773" y="79"/>
                  <a:pt x="773" y="79"/>
                  <a:pt x="772" y="79"/>
                </a:cubicBezTo>
                <a:cubicBezTo>
                  <a:pt x="772" y="78"/>
                  <a:pt x="772" y="77"/>
                  <a:pt x="773" y="77"/>
                </a:cubicBezTo>
                <a:cubicBezTo>
                  <a:pt x="780" y="73"/>
                  <a:pt x="780" y="73"/>
                  <a:pt x="780" y="73"/>
                </a:cubicBezTo>
                <a:cubicBezTo>
                  <a:pt x="780" y="73"/>
                  <a:pt x="781" y="73"/>
                  <a:pt x="781" y="73"/>
                </a:cubicBezTo>
                <a:cubicBezTo>
                  <a:pt x="781" y="74"/>
                  <a:pt x="781" y="74"/>
                  <a:pt x="781" y="75"/>
                </a:cubicBezTo>
                <a:cubicBezTo>
                  <a:pt x="774" y="79"/>
                  <a:pt x="774" y="79"/>
                  <a:pt x="774" y="79"/>
                </a:cubicBezTo>
                <a:cubicBezTo>
                  <a:pt x="774" y="79"/>
                  <a:pt x="774" y="79"/>
                  <a:pt x="773" y="79"/>
                </a:cubicBezTo>
                <a:close/>
                <a:moveTo>
                  <a:pt x="484" y="77"/>
                </a:moveTo>
                <a:cubicBezTo>
                  <a:pt x="484" y="77"/>
                  <a:pt x="484" y="77"/>
                  <a:pt x="483" y="77"/>
                </a:cubicBezTo>
                <a:cubicBezTo>
                  <a:pt x="476" y="73"/>
                  <a:pt x="476" y="73"/>
                  <a:pt x="476" y="73"/>
                </a:cubicBezTo>
                <a:cubicBezTo>
                  <a:pt x="476" y="73"/>
                  <a:pt x="476" y="72"/>
                  <a:pt x="476" y="72"/>
                </a:cubicBezTo>
                <a:cubicBezTo>
                  <a:pt x="476" y="71"/>
                  <a:pt x="477" y="71"/>
                  <a:pt x="477" y="71"/>
                </a:cubicBezTo>
                <a:cubicBezTo>
                  <a:pt x="484" y="75"/>
                  <a:pt x="484" y="75"/>
                  <a:pt x="484" y="75"/>
                </a:cubicBezTo>
                <a:cubicBezTo>
                  <a:pt x="485" y="75"/>
                  <a:pt x="485" y="76"/>
                  <a:pt x="485" y="77"/>
                </a:cubicBezTo>
                <a:cubicBezTo>
                  <a:pt x="485" y="77"/>
                  <a:pt x="484" y="77"/>
                  <a:pt x="484" y="77"/>
                </a:cubicBezTo>
                <a:close/>
                <a:moveTo>
                  <a:pt x="153" y="76"/>
                </a:moveTo>
                <a:cubicBezTo>
                  <a:pt x="152" y="76"/>
                  <a:pt x="152" y="76"/>
                  <a:pt x="152" y="76"/>
                </a:cubicBezTo>
                <a:cubicBezTo>
                  <a:pt x="151" y="75"/>
                  <a:pt x="152" y="75"/>
                  <a:pt x="152" y="75"/>
                </a:cubicBezTo>
                <a:cubicBezTo>
                  <a:pt x="160" y="72"/>
                  <a:pt x="160" y="72"/>
                  <a:pt x="160" y="72"/>
                </a:cubicBezTo>
                <a:cubicBezTo>
                  <a:pt x="160" y="71"/>
                  <a:pt x="161" y="72"/>
                  <a:pt x="161" y="72"/>
                </a:cubicBezTo>
                <a:cubicBezTo>
                  <a:pt x="161" y="73"/>
                  <a:pt x="161" y="73"/>
                  <a:pt x="160" y="73"/>
                </a:cubicBezTo>
                <a:cubicBezTo>
                  <a:pt x="153" y="76"/>
                  <a:pt x="153" y="76"/>
                  <a:pt x="153" y="76"/>
                </a:cubicBezTo>
                <a:cubicBezTo>
                  <a:pt x="153" y="76"/>
                  <a:pt x="153" y="76"/>
                  <a:pt x="153" y="76"/>
                </a:cubicBezTo>
                <a:close/>
                <a:moveTo>
                  <a:pt x="787" y="71"/>
                </a:moveTo>
                <a:cubicBezTo>
                  <a:pt x="787" y="71"/>
                  <a:pt x="787" y="71"/>
                  <a:pt x="786" y="70"/>
                </a:cubicBezTo>
                <a:cubicBezTo>
                  <a:pt x="786" y="70"/>
                  <a:pt x="786" y="69"/>
                  <a:pt x="787" y="69"/>
                </a:cubicBezTo>
                <a:cubicBezTo>
                  <a:pt x="794" y="65"/>
                  <a:pt x="794" y="65"/>
                  <a:pt x="794" y="65"/>
                </a:cubicBezTo>
                <a:cubicBezTo>
                  <a:pt x="794" y="64"/>
                  <a:pt x="795" y="65"/>
                  <a:pt x="795" y="65"/>
                </a:cubicBezTo>
                <a:cubicBezTo>
                  <a:pt x="795" y="66"/>
                  <a:pt x="795" y="66"/>
                  <a:pt x="795" y="66"/>
                </a:cubicBezTo>
                <a:cubicBezTo>
                  <a:pt x="788" y="71"/>
                  <a:pt x="788" y="71"/>
                  <a:pt x="788" y="71"/>
                </a:cubicBezTo>
                <a:cubicBezTo>
                  <a:pt x="788" y="71"/>
                  <a:pt x="788" y="71"/>
                  <a:pt x="787" y="71"/>
                </a:cubicBezTo>
                <a:close/>
                <a:moveTo>
                  <a:pt x="168" y="70"/>
                </a:moveTo>
                <a:cubicBezTo>
                  <a:pt x="167" y="70"/>
                  <a:pt x="167" y="70"/>
                  <a:pt x="167" y="70"/>
                </a:cubicBezTo>
                <a:cubicBezTo>
                  <a:pt x="166" y="69"/>
                  <a:pt x="167" y="69"/>
                  <a:pt x="167" y="69"/>
                </a:cubicBezTo>
                <a:cubicBezTo>
                  <a:pt x="175" y="66"/>
                  <a:pt x="175" y="66"/>
                  <a:pt x="175" y="66"/>
                </a:cubicBezTo>
                <a:cubicBezTo>
                  <a:pt x="175" y="65"/>
                  <a:pt x="176" y="66"/>
                  <a:pt x="176" y="66"/>
                </a:cubicBezTo>
                <a:cubicBezTo>
                  <a:pt x="176" y="67"/>
                  <a:pt x="176" y="67"/>
                  <a:pt x="176" y="67"/>
                </a:cubicBezTo>
                <a:cubicBezTo>
                  <a:pt x="168" y="70"/>
                  <a:pt x="168" y="70"/>
                  <a:pt x="168" y="70"/>
                </a:cubicBezTo>
                <a:cubicBezTo>
                  <a:pt x="168" y="70"/>
                  <a:pt x="168" y="70"/>
                  <a:pt x="168" y="70"/>
                </a:cubicBezTo>
                <a:close/>
                <a:moveTo>
                  <a:pt x="470" y="69"/>
                </a:moveTo>
                <a:cubicBezTo>
                  <a:pt x="470" y="69"/>
                  <a:pt x="469" y="69"/>
                  <a:pt x="469" y="69"/>
                </a:cubicBezTo>
                <a:cubicBezTo>
                  <a:pt x="462" y="65"/>
                  <a:pt x="462" y="65"/>
                  <a:pt x="462" y="65"/>
                </a:cubicBezTo>
                <a:cubicBezTo>
                  <a:pt x="462" y="65"/>
                  <a:pt x="461" y="64"/>
                  <a:pt x="462" y="64"/>
                </a:cubicBezTo>
                <a:cubicBezTo>
                  <a:pt x="462" y="63"/>
                  <a:pt x="463" y="63"/>
                  <a:pt x="463" y="63"/>
                </a:cubicBezTo>
                <a:cubicBezTo>
                  <a:pt x="470" y="67"/>
                  <a:pt x="470" y="67"/>
                  <a:pt x="470" y="67"/>
                </a:cubicBezTo>
                <a:cubicBezTo>
                  <a:pt x="471" y="68"/>
                  <a:pt x="471" y="68"/>
                  <a:pt x="471" y="69"/>
                </a:cubicBezTo>
                <a:cubicBezTo>
                  <a:pt x="470" y="69"/>
                  <a:pt x="470" y="69"/>
                  <a:pt x="470" y="69"/>
                </a:cubicBezTo>
                <a:close/>
                <a:moveTo>
                  <a:pt x="183" y="65"/>
                </a:moveTo>
                <a:cubicBezTo>
                  <a:pt x="182" y="65"/>
                  <a:pt x="182" y="64"/>
                  <a:pt x="182" y="64"/>
                </a:cubicBezTo>
                <a:cubicBezTo>
                  <a:pt x="182" y="63"/>
                  <a:pt x="182" y="63"/>
                  <a:pt x="182" y="63"/>
                </a:cubicBezTo>
                <a:cubicBezTo>
                  <a:pt x="190" y="60"/>
                  <a:pt x="190" y="60"/>
                  <a:pt x="190" y="60"/>
                </a:cubicBezTo>
                <a:cubicBezTo>
                  <a:pt x="190" y="59"/>
                  <a:pt x="191" y="60"/>
                  <a:pt x="191" y="60"/>
                </a:cubicBezTo>
                <a:cubicBezTo>
                  <a:pt x="191" y="61"/>
                  <a:pt x="191" y="61"/>
                  <a:pt x="191" y="61"/>
                </a:cubicBezTo>
                <a:cubicBezTo>
                  <a:pt x="183" y="64"/>
                  <a:pt x="183" y="64"/>
                  <a:pt x="183" y="64"/>
                </a:cubicBezTo>
                <a:cubicBezTo>
                  <a:pt x="183" y="64"/>
                  <a:pt x="183" y="65"/>
                  <a:pt x="183" y="65"/>
                </a:cubicBezTo>
                <a:close/>
                <a:moveTo>
                  <a:pt x="929" y="64"/>
                </a:moveTo>
                <a:cubicBezTo>
                  <a:pt x="929" y="64"/>
                  <a:pt x="929" y="64"/>
                  <a:pt x="929" y="63"/>
                </a:cubicBezTo>
                <a:cubicBezTo>
                  <a:pt x="921" y="61"/>
                  <a:pt x="921" y="61"/>
                  <a:pt x="921" y="61"/>
                </a:cubicBezTo>
                <a:cubicBezTo>
                  <a:pt x="921" y="61"/>
                  <a:pt x="920" y="61"/>
                  <a:pt x="920" y="60"/>
                </a:cubicBezTo>
                <a:cubicBezTo>
                  <a:pt x="921" y="59"/>
                  <a:pt x="921" y="59"/>
                  <a:pt x="922" y="59"/>
                </a:cubicBezTo>
                <a:cubicBezTo>
                  <a:pt x="929" y="62"/>
                  <a:pt x="929" y="62"/>
                  <a:pt x="929" y="62"/>
                </a:cubicBezTo>
                <a:cubicBezTo>
                  <a:pt x="930" y="62"/>
                  <a:pt x="930" y="62"/>
                  <a:pt x="930" y="63"/>
                </a:cubicBezTo>
                <a:cubicBezTo>
                  <a:pt x="930" y="63"/>
                  <a:pt x="930" y="64"/>
                  <a:pt x="929" y="64"/>
                </a:cubicBezTo>
                <a:close/>
                <a:moveTo>
                  <a:pt x="801" y="62"/>
                </a:moveTo>
                <a:cubicBezTo>
                  <a:pt x="801" y="62"/>
                  <a:pt x="801" y="62"/>
                  <a:pt x="800" y="62"/>
                </a:cubicBezTo>
                <a:cubicBezTo>
                  <a:pt x="800" y="62"/>
                  <a:pt x="800" y="61"/>
                  <a:pt x="801" y="61"/>
                </a:cubicBezTo>
                <a:cubicBezTo>
                  <a:pt x="808" y="56"/>
                  <a:pt x="808" y="56"/>
                  <a:pt x="808" y="56"/>
                </a:cubicBezTo>
                <a:cubicBezTo>
                  <a:pt x="808" y="56"/>
                  <a:pt x="809" y="56"/>
                  <a:pt x="809" y="57"/>
                </a:cubicBezTo>
                <a:cubicBezTo>
                  <a:pt x="809" y="57"/>
                  <a:pt x="809" y="58"/>
                  <a:pt x="809" y="58"/>
                </a:cubicBezTo>
                <a:cubicBezTo>
                  <a:pt x="802" y="62"/>
                  <a:pt x="802" y="62"/>
                  <a:pt x="802" y="62"/>
                </a:cubicBezTo>
                <a:cubicBezTo>
                  <a:pt x="802" y="62"/>
                  <a:pt x="801" y="62"/>
                  <a:pt x="801" y="62"/>
                </a:cubicBezTo>
                <a:close/>
                <a:moveTo>
                  <a:pt x="455" y="61"/>
                </a:moveTo>
                <a:cubicBezTo>
                  <a:pt x="455" y="61"/>
                  <a:pt x="455" y="61"/>
                  <a:pt x="455" y="61"/>
                </a:cubicBezTo>
                <a:cubicBezTo>
                  <a:pt x="448" y="57"/>
                  <a:pt x="448" y="57"/>
                  <a:pt x="448" y="57"/>
                </a:cubicBezTo>
                <a:cubicBezTo>
                  <a:pt x="447" y="57"/>
                  <a:pt x="447" y="57"/>
                  <a:pt x="447" y="56"/>
                </a:cubicBezTo>
                <a:cubicBezTo>
                  <a:pt x="448" y="56"/>
                  <a:pt x="448" y="55"/>
                  <a:pt x="449" y="56"/>
                </a:cubicBezTo>
                <a:cubicBezTo>
                  <a:pt x="456" y="60"/>
                  <a:pt x="456" y="60"/>
                  <a:pt x="456" y="60"/>
                </a:cubicBezTo>
                <a:cubicBezTo>
                  <a:pt x="456" y="60"/>
                  <a:pt x="457" y="60"/>
                  <a:pt x="456" y="61"/>
                </a:cubicBezTo>
                <a:cubicBezTo>
                  <a:pt x="456" y="61"/>
                  <a:pt x="456" y="61"/>
                  <a:pt x="455" y="61"/>
                </a:cubicBezTo>
                <a:close/>
                <a:moveTo>
                  <a:pt x="914" y="59"/>
                </a:moveTo>
                <a:cubicBezTo>
                  <a:pt x="913" y="59"/>
                  <a:pt x="913" y="59"/>
                  <a:pt x="913" y="59"/>
                </a:cubicBezTo>
                <a:cubicBezTo>
                  <a:pt x="905" y="57"/>
                  <a:pt x="905" y="57"/>
                  <a:pt x="905" y="57"/>
                </a:cubicBezTo>
                <a:cubicBezTo>
                  <a:pt x="905" y="57"/>
                  <a:pt x="905" y="56"/>
                  <a:pt x="905" y="55"/>
                </a:cubicBezTo>
                <a:cubicBezTo>
                  <a:pt x="905" y="55"/>
                  <a:pt x="905" y="55"/>
                  <a:pt x="906" y="55"/>
                </a:cubicBezTo>
                <a:cubicBezTo>
                  <a:pt x="914" y="57"/>
                  <a:pt x="914" y="57"/>
                  <a:pt x="914" y="57"/>
                </a:cubicBezTo>
                <a:cubicBezTo>
                  <a:pt x="914" y="57"/>
                  <a:pt x="915" y="58"/>
                  <a:pt x="915" y="58"/>
                </a:cubicBezTo>
                <a:cubicBezTo>
                  <a:pt x="914" y="59"/>
                  <a:pt x="914" y="59"/>
                  <a:pt x="914" y="59"/>
                </a:cubicBezTo>
                <a:close/>
                <a:moveTo>
                  <a:pt x="198" y="59"/>
                </a:moveTo>
                <a:cubicBezTo>
                  <a:pt x="197" y="59"/>
                  <a:pt x="197" y="58"/>
                  <a:pt x="197" y="58"/>
                </a:cubicBezTo>
                <a:cubicBezTo>
                  <a:pt x="197" y="57"/>
                  <a:pt x="197" y="57"/>
                  <a:pt x="197" y="57"/>
                </a:cubicBezTo>
                <a:cubicBezTo>
                  <a:pt x="205" y="54"/>
                  <a:pt x="205" y="54"/>
                  <a:pt x="205" y="54"/>
                </a:cubicBezTo>
                <a:cubicBezTo>
                  <a:pt x="206" y="53"/>
                  <a:pt x="206" y="54"/>
                  <a:pt x="206" y="54"/>
                </a:cubicBezTo>
                <a:cubicBezTo>
                  <a:pt x="207" y="55"/>
                  <a:pt x="206" y="55"/>
                  <a:pt x="206" y="55"/>
                </a:cubicBezTo>
                <a:cubicBezTo>
                  <a:pt x="198" y="58"/>
                  <a:pt x="198" y="58"/>
                  <a:pt x="198" y="58"/>
                </a:cubicBezTo>
                <a:cubicBezTo>
                  <a:pt x="198" y="59"/>
                  <a:pt x="198" y="59"/>
                  <a:pt x="198" y="59"/>
                </a:cubicBezTo>
                <a:close/>
                <a:moveTo>
                  <a:pt x="898" y="55"/>
                </a:moveTo>
                <a:cubicBezTo>
                  <a:pt x="898" y="55"/>
                  <a:pt x="898" y="54"/>
                  <a:pt x="898" y="54"/>
                </a:cubicBezTo>
                <a:cubicBezTo>
                  <a:pt x="890" y="52"/>
                  <a:pt x="890" y="52"/>
                  <a:pt x="890" y="52"/>
                </a:cubicBezTo>
                <a:cubicBezTo>
                  <a:pt x="889" y="52"/>
                  <a:pt x="889" y="51"/>
                  <a:pt x="889" y="51"/>
                </a:cubicBezTo>
                <a:cubicBezTo>
                  <a:pt x="889" y="50"/>
                  <a:pt x="890" y="50"/>
                  <a:pt x="890" y="50"/>
                </a:cubicBezTo>
                <a:cubicBezTo>
                  <a:pt x="898" y="53"/>
                  <a:pt x="898" y="53"/>
                  <a:pt x="898" y="53"/>
                </a:cubicBezTo>
                <a:cubicBezTo>
                  <a:pt x="899" y="53"/>
                  <a:pt x="899" y="53"/>
                  <a:pt x="899" y="54"/>
                </a:cubicBezTo>
                <a:cubicBezTo>
                  <a:pt x="899" y="54"/>
                  <a:pt x="898" y="55"/>
                  <a:pt x="898" y="55"/>
                </a:cubicBezTo>
                <a:close/>
                <a:moveTo>
                  <a:pt x="815" y="54"/>
                </a:moveTo>
                <a:cubicBezTo>
                  <a:pt x="815" y="54"/>
                  <a:pt x="815" y="54"/>
                  <a:pt x="814" y="54"/>
                </a:cubicBezTo>
                <a:cubicBezTo>
                  <a:pt x="814" y="53"/>
                  <a:pt x="814" y="53"/>
                  <a:pt x="815" y="52"/>
                </a:cubicBezTo>
                <a:cubicBezTo>
                  <a:pt x="822" y="48"/>
                  <a:pt x="822" y="48"/>
                  <a:pt x="822" y="48"/>
                </a:cubicBezTo>
                <a:cubicBezTo>
                  <a:pt x="822" y="48"/>
                  <a:pt x="823" y="48"/>
                  <a:pt x="823" y="49"/>
                </a:cubicBezTo>
                <a:cubicBezTo>
                  <a:pt x="823" y="49"/>
                  <a:pt x="823" y="50"/>
                  <a:pt x="823" y="50"/>
                </a:cubicBezTo>
                <a:cubicBezTo>
                  <a:pt x="816" y="54"/>
                  <a:pt x="816" y="54"/>
                  <a:pt x="816" y="54"/>
                </a:cubicBezTo>
                <a:cubicBezTo>
                  <a:pt x="816" y="54"/>
                  <a:pt x="815" y="54"/>
                  <a:pt x="815" y="54"/>
                </a:cubicBezTo>
                <a:close/>
                <a:moveTo>
                  <a:pt x="441" y="54"/>
                </a:moveTo>
                <a:cubicBezTo>
                  <a:pt x="441" y="54"/>
                  <a:pt x="441" y="54"/>
                  <a:pt x="441" y="54"/>
                </a:cubicBezTo>
                <a:cubicBezTo>
                  <a:pt x="434" y="50"/>
                  <a:pt x="434" y="50"/>
                  <a:pt x="434" y="50"/>
                </a:cubicBezTo>
                <a:cubicBezTo>
                  <a:pt x="433" y="49"/>
                  <a:pt x="433" y="49"/>
                  <a:pt x="433" y="48"/>
                </a:cubicBezTo>
                <a:cubicBezTo>
                  <a:pt x="433" y="48"/>
                  <a:pt x="434" y="48"/>
                  <a:pt x="435" y="48"/>
                </a:cubicBezTo>
                <a:cubicBezTo>
                  <a:pt x="442" y="52"/>
                  <a:pt x="442" y="52"/>
                  <a:pt x="442" y="52"/>
                </a:cubicBezTo>
                <a:cubicBezTo>
                  <a:pt x="442" y="52"/>
                  <a:pt x="442" y="53"/>
                  <a:pt x="442" y="53"/>
                </a:cubicBezTo>
                <a:cubicBezTo>
                  <a:pt x="442" y="54"/>
                  <a:pt x="442" y="54"/>
                  <a:pt x="441" y="54"/>
                </a:cubicBezTo>
                <a:close/>
                <a:moveTo>
                  <a:pt x="213" y="53"/>
                </a:moveTo>
                <a:cubicBezTo>
                  <a:pt x="213" y="53"/>
                  <a:pt x="212" y="52"/>
                  <a:pt x="212" y="52"/>
                </a:cubicBezTo>
                <a:cubicBezTo>
                  <a:pt x="212" y="51"/>
                  <a:pt x="212" y="51"/>
                  <a:pt x="213" y="51"/>
                </a:cubicBezTo>
                <a:cubicBezTo>
                  <a:pt x="220" y="48"/>
                  <a:pt x="220" y="48"/>
                  <a:pt x="220" y="48"/>
                </a:cubicBezTo>
                <a:cubicBezTo>
                  <a:pt x="221" y="47"/>
                  <a:pt x="221" y="48"/>
                  <a:pt x="221" y="48"/>
                </a:cubicBezTo>
                <a:cubicBezTo>
                  <a:pt x="222" y="49"/>
                  <a:pt x="221" y="49"/>
                  <a:pt x="221" y="50"/>
                </a:cubicBezTo>
                <a:cubicBezTo>
                  <a:pt x="213" y="52"/>
                  <a:pt x="213" y="52"/>
                  <a:pt x="213" y="52"/>
                </a:cubicBezTo>
                <a:cubicBezTo>
                  <a:pt x="213" y="53"/>
                  <a:pt x="213" y="53"/>
                  <a:pt x="213" y="53"/>
                </a:cubicBezTo>
                <a:close/>
                <a:moveTo>
                  <a:pt x="882" y="50"/>
                </a:moveTo>
                <a:cubicBezTo>
                  <a:pt x="882" y="50"/>
                  <a:pt x="882" y="50"/>
                  <a:pt x="882" y="50"/>
                </a:cubicBezTo>
                <a:cubicBezTo>
                  <a:pt x="874" y="48"/>
                  <a:pt x="874" y="48"/>
                  <a:pt x="874" y="48"/>
                </a:cubicBezTo>
                <a:cubicBezTo>
                  <a:pt x="874" y="48"/>
                  <a:pt x="873" y="47"/>
                  <a:pt x="874" y="46"/>
                </a:cubicBezTo>
                <a:cubicBezTo>
                  <a:pt x="874" y="46"/>
                  <a:pt x="874" y="46"/>
                  <a:pt x="875" y="46"/>
                </a:cubicBezTo>
                <a:cubicBezTo>
                  <a:pt x="883" y="48"/>
                  <a:pt x="883" y="48"/>
                  <a:pt x="883" y="48"/>
                </a:cubicBezTo>
                <a:cubicBezTo>
                  <a:pt x="883" y="48"/>
                  <a:pt x="883" y="49"/>
                  <a:pt x="883" y="49"/>
                </a:cubicBezTo>
                <a:cubicBezTo>
                  <a:pt x="883" y="50"/>
                  <a:pt x="883" y="50"/>
                  <a:pt x="882" y="50"/>
                </a:cubicBezTo>
                <a:close/>
                <a:moveTo>
                  <a:pt x="228" y="47"/>
                </a:moveTo>
                <a:cubicBezTo>
                  <a:pt x="228" y="47"/>
                  <a:pt x="227" y="46"/>
                  <a:pt x="227" y="46"/>
                </a:cubicBezTo>
                <a:cubicBezTo>
                  <a:pt x="227" y="45"/>
                  <a:pt x="227" y="45"/>
                  <a:pt x="228" y="45"/>
                </a:cubicBezTo>
                <a:cubicBezTo>
                  <a:pt x="235" y="42"/>
                  <a:pt x="235" y="42"/>
                  <a:pt x="235" y="42"/>
                </a:cubicBezTo>
                <a:cubicBezTo>
                  <a:pt x="236" y="41"/>
                  <a:pt x="236" y="42"/>
                  <a:pt x="237" y="42"/>
                </a:cubicBezTo>
                <a:cubicBezTo>
                  <a:pt x="237" y="43"/>
                  <a:pt x="236" y="43"/>
                  <a:pt x="236" y="44"/>
                </a:cubicBezTo>
                <a:cubicBezTo>
                  <a:pt x="228" y="47"/>
                  <a:pt x="228" y="47"/>
                  <a:pt x="228" y="47"/>
                </a:cubicBezTo>
                <a:cubicBezTo>
                  <a:pt x="228" y="47"/>
                  <a:pt x="228" y="47"/>
                  <a:pt x="228" y="47"/>
                </a:cubicBezTo>
                <a:close/>
                <a:moveTo>
                  <a:pt x="427" y="46"/>
                </a:moveTo>
                <a:cubicBezTo>
                  <a:pt x="427" y="46"/>
                  <a:pt x="427" y="46"/>
                  <a:pt x="426" y="46"/>
                </a:cubicBezTo>
                <a:cubicBezTo>
                  <a:pt x="419" y="42"/>
                  <a:pt x="419" y="42"/>
                  <a:pt x="419" y="42"/>
                </a:cubicBezTo>
                <a:cubicBezTo>
                  <a:pt x="419" y="42"/>
                  <a:pt x="419" y="41"/>
                  <a:pt x="419" y="41"/>
                </a:cubicBezTo>
                <a:cubicBezTo>
                  <a:pt x="419" y="40"/>
                  <a:pt x="420" y="40"/>
                  <a:pt x="420" y="40"/>
                </a:cubicBezTo>
                <a:cubicBezTo>
                  <a:pt x="427" y="44"/>
                  <a:pt x="427" y="44"/>
                  <a:pt x="427" y="44"/>
                </a:cubicBezTo>
                <a:cubicBezTo>
                  <a:pt x="428" y="44"/>
                  <a:pt x="428" y="45"/>
                  <a:pt x="428" y="45"/>
                </a:cubicBezTo>
                <a:cubicBezTo>
                  <a:pt x="428" y="46"/>
                  <a:pt x="427" y="46"/>
                  <a:pt x="427" y="46"/>
                </a:cubicBezTo>
                <a:close/>
                <a:moveTo>
                  <a:pt x="829" y="46"/>
                </a:moveTo>
                <a:cubicBezTo>
                  <a:pt x="829" y="46"/>
                  <a:pt x="829" y="46"/>
                  <a:pt x="828" y="45"/>
                </a:cubicBezTo>
                <a:cubicBezTo>
                  <a:pt x="828" y="45"/>
                  <a:pt x="828" y="44"/>
                  <a:pt x="829" y="44"/>
                </a:cubicBezTo>
                <a:cubicBezTo>
                  <a:pt x="836" y="40"/>
                  <a:pt x="836" y="40"/>
                  <a:pt x="836" y="40"/>
                </a:cubicBezTo>
                <a:cubicBezTo>
                  <a:pt x="836" y="40"/>
                  <a:pt x="837" y="40"/>
                  <a:pt x="837" y="40"/>
                </a:cubicBezTo>
                <a:cubicBezTo>
                  <a:pt x="837" y="41"/>
                  <a:pt x="837" y="41"/>
                  <a:pt x="837" y="42"/>
                </a:cubicBezTo>
                <a:cubicBezTo>
                  <a:pt x="830" y="46"/>
                  <a:pt x="830" y="46"/>
                  <a:pt x="830" y="46"/>
                </a:cubicBezTo>
                <a:cubicBezTo>
                  <a:pt x="830" y="46"/>
                  <a:pt x="829" y="46"/>
                  <a:pt x="829" y="46"/>
                </a:cubicBezTo>
                <a:close/>
                <a:moveTo>
                  <a:pt x="867" y="45"/>
                </a:moveTo>
                <a:cubicBezTo>
                  <a:pt x="867" y="45"/>
                  <a:pt x="867" y="45"/>
                  <a:pt x="866" y="45"/>
                </a:cubicBezTo>
                <a:cubicBezTo>
                  <a:pt x="859" y="43"/>
                  <a:pt x="859" y="43"/>
                  <a:pt x="859" y="43"/>
                </a:cubicBezTo>
                <a:cubicBezTo>
                  <a:pt x="858" y="43"/>
                  <a:pt x="858" y="42"/>
                  <a:pt x="858" y="42"/>
                </a:cubicBezTo>
                <a:cubicBezTo>
                  <a:pt x="858" y="41"/>
                  <a:pt x="859" y="41"/>
                  <a:pt x="859" y="41"/>
                </a:cubicBezTo>
                <a:cubicBezTo>
                  <a:pt x="867" y="44"/>
                  <a:pt x="867" y="44"/>
                  <a:pt x="867" y="44"/>
                </a:cubicBezTo>
                <a:cubicBezTo>
                  <a:pt x="868" y="44"/>
                  <a:pt x="868" y="44"/>
                  <a:pt x="868" y="45"/>
                </a:cubicBezTo>
                <a:cubicBezTo>
                  <a:pt x="868" y="45"/>
                  <a:pt x="867" y="45"/>
                  <a:pt x="867" y="45"/>
                </a:cubicBezTo>
                <a:close/>
                <a:moveTo>
                  <a:pt x="851" y="41"/>
                </a:moveTo>
                <a:cubicBezTo>
                  <a:pt x="851" y="41"/>
                  <a:pt x="851" y="41"/>
                  <a:pt x="851" y="41"/>
                </a:cubicBezTo>
                <a:cubicBezTo>
                  <a:pt x="843" y="39"/>
                  <a:pt x="843" y="39"/>
                  <a:pt x="843" y="39"/>
                </a:cubicBezTo>
                <a:cubicBezTo>
                  <a:pt x="843" y="39"/>
                  <a:pt x="842" y="38"/>
                  <a:pt x="842" y="37"/>
                </a:cubicBezTo>
                <a:cubicBezTo>
                  <a:pt x="843" y="37"/>
                  <a:pt x="843" y="37"/>
                  <a:pt x="844" y="37"/>
                </a:cubicBezTo>
                <a:cubicBezTo>
                  <a:pt x="851" y="39"/>
                  <a:pt x="851" y="39"/>
                  <a:pt x="851" y="39"/>
                </a:cubicBezTo>
                <a:cubicBezTo>
                  <a:pt x="852" y="39"/>
                  <a:pt x="852" y="40"/>
                  <a:pt x="852" y="40"/>
                </a:cubicBezTo>
                <a:cubicBezTo>
                  <a:pt x="852" y="41"/>
                  <a:pt x="852" y="41"/>
                  <a:pt x="851" y="41"/>
                </a:cubicBezTo>
                <a:close/>
                <a:moveTo>
                  <a:pt x="243" y="41"/>
                </a:moveTo>
                <a:cubicBezTo>
                  <a:pt x="243" y="41"/>
                  <a:pt x="242" y="40"/>
                  <a:pt x="242" y="40"/>
                </a:cubicBezTo>
                <a:cubicBezTo>
                  <a:pt x="242" y="39"/>
                  <a:pt x="242" y="39"/>
                  <a:pt x="243" y="39"/>
                </a:cubicBezTo>
                <a:cubicBezTo>
                  <a:pt x="250" y="36"/>
                  <a:pt x="250" y="36"/>
                  <a:pt x="250" y="36"/>
                </a:cubicBezTo>
                <a:cubicBezTo>
                  <a:pt x="251" y="35"/>
                  <a:pt x="251" y="36"/>
                  <a:pt x="252" y="36"/>
                </a:cubicBezTo>
                <a:cubicBezTo>
                  <a:pt x="252" y="37"/>
                  <a:pt x="252" y="37"/>
                  <a:pt x="251" y="38"/>
                </a:cubicBezTo>
                <a:cubicBezTo>
                  <a:pt x="243" y="41"/>
                  <a:pt x="243" y="41"/>
                  <a:pt x="243" y="41"/>
                </a:cubicBezTo>
                <a:cubicBezTo>
                  <a:pt x="243" y="41"/>
                  <a:pt x="243" y="41"/>
                  <a:pt x="243" y="41"/>
                </a:cubicBezTo>
                <a:close/>
                <a:moveTo>
                  <a:pt x="413" y="38"/>
                </a:moveTo>
                <a:cubicBezTo>
                  <a:pt x="413" y="38"/>
                  <a:pt x="412" y="38"/>
                  <a:pt x="412" y="38"/>
                </a:cubicBezTo>
                <a:cubicBezTo>
                  <a:pt x="405" y="34"/>
                  <a:pt x="405" y="34"/>
                  <a:pt x="405" y="34"/>
                </a:cubicBezTo>
                <a:cubicBezTo>
                  <a:pt x="405" y="34"/>
                  <a:pt x="404" y="33"/>
                  <a:pt x="405" y="33"/>
                </a:cubicBezTo>
                <a:cubicBezTo>
                  <a:pt x="405" y="32"/>
                  <a:pt x="406" y="32"/>
                  <a:pt x="406" y="32"/>
                </a:cubicBezTo>
                <a:cubicBezTo>
                  <a:pt x="413" y="36"/>
                  <a:pt x="413" y="36"/>
                  <a:pt x="413" y="36"/>
                </a:cubicBezTo>
                <a:cubicBezTo>
                  <a:pt x="414" y="37"/>
                  <a:pt x="414" y="37"/>
                  <a:pt x="414" y="38"/>
                </a:cubicBezTo>
                <a:cubicBezTo>
                  <a:pt x="413" y="38"/>
                  <a:pt x="413" y="38"/>
                  <a:pt x="413" y="38"/>
                </a:cubicBezTo>
                <a:close/>
                <a:moveTo>
                  <a:pt x="258" y="35"/>
                </a:moveTo>
                <a:cubicBezTo>
                  <a:pt x="258" y="35"/>
                  <a:pt x="257" y="34"/>
                  <a:pt x="257" y="34"/>
                </a:cubicBezTo>
                <a:cubicBezTo>
                  <a:pt x="257" y="33"/>
                  <a:pt x="257" y="33"/>
                  <a:pt x="258" y="33"/>
                </a:cubicBezTo>
                <a:cubicBezTo>
                  <a:pt x="265" y="30"/>
                  <a:pt x="265" y="30"/>
                  <a:pt x="265" y="30"/>
                </a:cubicBezTo>
                <a:cubicBezTo>
                  <a:pt x="266" y="30"/>
                  <a:pt x="266" y="30"/>
                  <a:pt x="267" y="30"/>
                </a:cubicBezTo>
                <a:cubicBezTo>
                  <a:pt x="267" y="31"/>
                  <a:pt x="267" y="31"/>
                  <a:pt x="266" y="32"/>
                </a:cubicBezTo>
                <a:cubicBezTo>
                  <a:pt x="259" y="35"/>
                  <a:pt x="259" y="35"/>
                  <a:pt x="259" y="35"/>
                </a:cubicBezTo>
                <a:cubicBezTo>
                  <a:pt x="258" y="35"/>
                  <a:pt x="258" y="35"/>
                  <a:pt x="258" y="35"/>
                </a:cubicBezTo>
                <a:close/>
                <a:moveTo>
                  <a:pt x="398" y="30"/>
                </a:moveTo>
                <a:cubicBezTo>
                  <a:pt x="398" y="30"/>
                  <a:pt x="398" y="30"/>
                  <a:pt x="398" y="30"/>
                </a:cubicBezTo>
                <a:cubicBezTo>
                  <a:pt x="391" y="26"/>
                  <a:pt x="391" y="26"/>
                  <a:pt x="391" y="26"/>
                </a:cubicBezTo>
                <a:cubicBezTo>
                  <a:pt x="390" y="26"/>
                  <a:pt x="390" y="25"/>
                  <a:pt x="390" y="25"/>
                </a:cubicBezTo>
                <a:cubicBezTo>
                  <a:pt x="391" y="24"/>
                  <a:pt x="391" y="24"/>
                  <a:pt x="392" y="25"/>
                </a:cubicBezTo>
                <a:cubicBezTo>
                  <a:pt x="399" y="28"/>
                  <a:pt x="399" y="28"/>
                  <a:pt x="399" y="28"/>
                </a:cubicBezTo>
                <a:cubicBezTo>
                  <a:pt x="399" y="29"/>
                  <a:pt x="400" y="29"/>
                  <a:pt x="399" y="30"/>
                </a:cubicBezTo>
                <a:cubicBezTo>
                  <a:pt x="399" y="30"/>
                  <a:pt x="399" y="30"/>
                  <a:pt x="398" y="30"/>
                </a:cubicBezTo>
                <a:close/>
                <a:moveTo>
                  <a:pt x="273" y="29"/>
                </a:moveTo>
                <a:cubicBezTo>
                  <a:pt x="273" y="29"/>
                  <a:pt x="273" y="28"/>
                  <a:pt x="272" y="28"/>
                </a:cubicBezTo>
                <a:cubicBezTo>
                  <a:pt x="272" y="28"/>
                  <a:pt x="272" y="27"/>
                  <a:pt x="273" y="27"/>
                </a:cubicBezTo>
                <a:cubicBezTo>
                  <a:pt x="280" y="24"/>
                  <a:pt x="280" y="24"/>
                  <a:pt x="280" y="24"/>
                </a:cubicBezTo>
                <a:cubicBezTo>
                  <a:pt x="281" y="24"/>
                  <a:pt x="282" y="24"/>
                  <a:pt x="282" y="24"/>
                </a:cubicBezTo>
                <a:cubicBezTo>
                  <a:pt x="282" y="25"/>
                  <a:pt x="282" y="25"/>
                  <a:pt x="281" y="26"/>
                </a:cubicBezTo>
                <a:cubicBezTo>
                  <a:pt x="274" y="29"/>
                  <a:pt x="274" y="29"/>
                  <a:pt x="274" y="29"/>
                </a:cubicBezTo>
                <a:cubicBezTo>
                  <a:pt x="274" y="29"/>
                  <a:pt x="273" y="29"/>
                  <a:pt x="273" y="29"/>
                </a:cubicBezTo>
                <a:close/>
                <a:moveTo>
                  <a:pt x="288" y="23"/>
                </a:moveTo>
                <a:cubicBezTo>
                  <a:pt x="288" y="23"/>
                  <a:pt x="288" y="22"/>
                  <a:pt x="287" y="22"/>
                </a:cubicBezTo>
                <a:cubicBezTo>
                  <a:pt x="287" y="22"/>
                  <a:pt x="288" y="21"/>
                  <a:pt x="288" y="21"/>
                </a:cubicBezTo>
                <a:cubicBezTo>
                  <a:pt x="296" y="18"/>
                  <a:pt x="296" y="18"/>
                  <a:pt x="296" y="18"/>
                </a:cubicBezTo>
                <a:cubicBezTo>
                  <a:pt x="296" y="18"/>
                  <a:pt x="297" y="18"/>
                  <a:pt x="297" y="18"/>
                </a:cubicBezTo>
                <a:cubicBezTo>
                  <a:pt x="297" y="19"/>
                  <a:pt x="297" y="19"/>
                  <a:pt x="296" y="20"/>
                </a:cubicBezTo>
                <a:cubicBezTo>
                  <a:pt x="289" y="23"/>
                  <a:pt x="289" y="23"/>
                  <a:pt x="289" y="23"/>
                </a:cubicBezTo>
                <a:cubicBezTo>
                  <a:pt x="289" y="23"/>
                  <a:pt x="289" y="23"/>
                  <a:pt x="288" y="23"/>
                </a:cubicBezTo>
                <a:close/>
                <a:moveTo>
                  <a:pt x="384" y="23"/>
                </a:moveTo>
                <a:cubicBezTo>
                  <a:pt x="384" y="23"/>
                  <a:pt x="384" y="23"/>
                  <a:pt x="384" y="22"/>
                </a:cubicBezTo>
                <a:cubicBezTo>
                  <a:pt x="377" y="19"/>
                  <a:pt x="377" y="19"/>
                  <a:pt x="377" y="19"/>
                </a:cubicBezTo>
                <a:cubicBezTo>
                  <a:pt x="376" y="18"/>
                  <a:pt x="376" y="18"/>
                  <a:pt x="376" y="17"/>
                </a:cubicBezTo>
                <a:cubicBezTo>
                  <a:pt x="376" y="17"/>
                  <a:pt x="377" y="17"/>
                  <a:pt x="378" y="17"/>
                </a:cubicBezTo>
                <a:cubicBezTo>
                  <a:pt x="385" y="21"/>
                  <a:pt x="385" y="21"/>
                  <a:pt x="385" y="21"/>
                </a:cubicBezTo>
                <a:cubicBezTo>
                  <a:pt x="385" y="21"/>
                  <a:pt x="385" y="22"/>
                  <a:pt x="385" y="22"/>
                </a:cubicBezTo>
                <a:cubicBezTo>
                  <a:pt x="385" y="22"/>
                  <a:pt x="385" y="23"/>
                  <a:pt x="384" y="23"/>
                </a:cubicBezTo>
                <a:close/>
                <a:moveTo>
                  <a:pt x="304" y="17"/>
                </a:moveTo>
                <a:cubicBezTo>
                  <a:pt x="303" y="17"/>
                  <a:pt x="303" y="16"/>
                  <a:pt x="303" y="16"/>
                </a:cubicBezTo>
                <a:cubicBezTo>
                  <a:pt x="302" y="16"/>
                  <a:pt x="303" y="15"/>
                  <a:pt x="303" y="15"/>
                </a:cubicBezTo>
                <a:cubicBezTo>
                  <a:pt x="311" y="12"/>
                  <a:pt x="311" y="12"/>
                  <a:pt x="311" y="12"/>
                </a:cubicBezTo>
                <a:cubicBezTo>
                  <a:pt x="311" y="12"/>
                  <a:pt x="312" y="12"/>
                  <a:pt x="312" y="12"/>
                </a:cubicBezTo>
                <a:cubicBezTo>
                  <a:pt x="312" y="13"/>
                  <a:pt x="312" y="13"/>
                  <a:pt x="311" y="14"/>
                </a:cubicBezTo>
                <a:cubicBezTo>
                  <a:pt x="304" y="17"/>
                  <a:pt x="304" y="17"/>
                  <a:pt x="304" y="17"/>
                </a:cubicBezTo>
                <a:cubicBezTo>
                  <a:pt x="304" y="17"/>
                  <a:pt x="304" y="17"/>
                  <a:pt x="304" y="17"/>
                </a:cubicBezTo>
                <a:close/>
                <a:moveTo>
                  <a:pt x="370" y="15"/>
                </a:moveTo>
                <a:cubicBezTo>
                  <a:pt x="370" y="15"/>
                  <a:pt x="370" y="15"/>
                  <a:pt x="369" y="15"/>
                </a:cubicBezTo>
                <a:cubicBezTo>
                  <a:pt x="362" y="11"/>
                  <a:pt x="362" y="11"/>
                  <a:pt x="362" y="11"/>
                </a:cubicBezTo>
                <a:cubicBezTo>
                  <a:pt x="362" y="11"/>
                  <a:pt x="362" y="10"/>
                  <a:pt x="362" y="9"/>
                </a:cubicBezTo>
                <a:cubicBezTo>
                  <a:pt x="362" y="9"/>
                  <a:pt x="363" y="9"/>
                  <a:pt x="363" y="9"/>
                </a:cubicBezTo>
                <a:cubicBezTo>
                  <a:pt x="370" y="13"/>
                  <a:pt x="370" y="13"/>
                  <a:pt x="370" y="13"/>
                </a:cubicBezTo>
                <a:cubicBezTo>
                  <a:pt x="371" y="13"/>
                  <a:pt x="371" y="14"/>
                  <a:pt x="371" y="14"/>
                </a:cubicBezTo>
                <a:cubicBezTo>
                  <a:pt x="371" y="15"/>
                  <a:pt x="370" y="15"/>
                  <a:pt x="370" y="15"/>
                </a:cubicBezTo>
                <a:close/>
                <a:moveTo>
                  <a:pt x="319" y="11"/>
                </a:moveTo>
                <a:cubicBezTo>
                  <a:pt x="318" y="11"/>
                  <a:pt x="318" y="11"/>
                  <a:pt x="318" y="10"/>
                </a:cubicBezTo>
                <a:cubicBezTo>
                  <a:pt x="317" y="10"/>
                  <a:pt x="318" y="9"/>
                  <a:pt x="318" y="9"/>
                </a:cubicBezTo>
                <a:cubicBezTo>
                  <a:pt x="326" y="6"/>
                  <a:pt x="326" y="6"/>
                  <a:pt x="326" y="6"/>
                </a:cubicBezTo>
                <a:cubicBezTo>
                  <a:pt x="326" y="6"/>
                  <a:pt x="327" y="6"/>
                  <a:pt x="327" y="6"/>
                </a:cubicBezTo>
                <a:cubicBezTo>
                  <a:pt x="327" y="7"/>
                  <a:pt x="327" y="7"/>
                  <a:pt x="327" y="8"/>
                </a:cubicBezTo>
                <a:cubicBezTo>
                  <a:pt x="319" y="11"/>
                  <a:pt x="319" y="11"/>
                  <a:pt x="319" y="11"/>
                </a:cubicBezTo>
                <a:cubicBezTo>
                  <a:pt x="319" y="11"/>
                  <a:pt x="319" y="11"/>
                  <a:pt x="319" y="11"/>
                </a:cubicBezTo>
                <a:close/>
                <a:moveTo>
                  <a:pt x="356" y="7"/>
                </a:moveTo>
                <a:cubicBezTo>
                  <a:pt x="356" y="7"/>
                  <a:pt x="355" y="7"/>
                  <a:pt x="355" y="7"/>
                </a:cubicBezTo>
                <a:cubicBezTo>
                  <a:pt x="348" y="3"/>
                  <a:pt x="348" y="3"/>
                  <a:pt x="348" y="3"/>
                </a:cubicBezTo>
                <a:cubicBezTo>
                  <a:pt x="348" y="3"/>
                  <a:pt x="347" y="2"/>
                  <a:pt x="348" y="2"/>
                </a:cubicBezTo>
                <a:cubicBezTo>
                  <a:pt x="348" y="1"/>
                  <a:pt x="349" y="1"/>
                  <a:pt x="349" y="1"/>
                </a:cubicBezTo>
                <a:cubicBezTo>
                  <a:pt x="356" y="5"/>
                  <a:pt x="356" y="5"/>
                  <a:pt x="356" y="5"/>
                </a:cubicBezTo>
                <a:cubicBezTo>
                  <a:pt x="357" y="5"/>
                  <a:pt x="357" y="6"/>
                  <a:pt x="357" y="6"/>
                </a:cubicBezTo>
                <a:cubicBezTo>
                  <a:pt x="356" y="7"/>
                  <a:pt x="356" y="7"/>
                  <a:pt x="356" y="7"/>
                </a:cubicBezTo>
                <a:close/>
                <a:moveTo>
                  <a:pt x="334" y="5"/>
                </a:moveTo>
                <a:cubicBezTo>
                  <a:pt x="333" y="5"/>
                  <a:pt x="333" y="5"/>
                  <a:pt x="333" y="4"/>
                </a:cubicBezTo>
                <a:cubicBezTo>
                  <a:pt x="333" y="4"/>
                  <a:pt x="333" y="3"/>
                  <a:pt x="333" y="3"/>
                </a:cubicBezTo>
                <a:cubicBezTo>
                  <a:pt x="341" y="0"/>
                  <a:pt x="341" y="0"/>
                  <a:pt x="341" y="0"/>
                </a:cubicBezTo>
                <a:cubicBezTo>
                  <a:pt x="341" y="0"/>
                  <a:pt x="342" y="0"/>
                  <a:pt x="342" y="0"/>
                </a:cubicBezTo>
                <a:cubicBezTo>
                  <a:pt x="342" y="1"/>
                  <a:pt x="342" y="2"/>
                  <a:pt x="342" y="2"/>
                </a:cubicBezTo>
                <a:cubicBezTo>
                  <a:pt x="334" y="5"/>
                  <a:pt x="334" y="5"/>
                  <a:pt x="334" y="5"/>
                </a:cubicBezTo>
                <a:cubicBezTo>
                  <a:pt x="334" y="5"/>
                  <a:pt x="334" y="5"/>
                  <a:pt x="334" y="5"/>
                </a:cubicBezTo>
                <a:close/>
              </a:path>
            </a:pathLst>
          </a:custGeom>
          <a:solidFill>
            <a:srgbClr val="A7A9AC"/>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0" name="Google Shape;148;p15">
            <a:extLst>
              <a:ext uri="{FF2B5EF4-FFF2-40B4-BE49-F238E27FC236}">
                <a16:creationId xmlns:a16="http://schemas.microsoft.com/office/drawing/2014/main" id="{41FF6ECD-87B8-4EC0-B9FB-71F0E298073A}"/>
              </a:ext>
            </a:extLst>
          </p:cNvPr>
          <p:cNvSpPr/>
          <p:nvPr/>
        </p:nvSpPr>
        <p:spPr>
          <a:xfrm>
            <a:off x="2132099" y="5317890"/>
            <a:ext cx="665887" cy="1126727"/>
          </a:xfrm>
          <a:custGeom>
            <a:avLst/>
            <a:gdLst/>
            <a:ahLst/>
            <a:cxnLst/>
            <a:rect l="l" t="t" r="r" b="b"/>
            <a:pathLst>
              <a:path w="251" h="433" extrusionOk="0">
                <a:moveTo>
                  <a:pt x="251" y="0"/>
                </a:moveTo>
                <a:lnTo>
                  <a:pt x="0" y="123"/>
                </a:lnTo>
                <a:lnTo>
                  <a:pt x="0" y="123"/>
                </a:lnTo>
                <a:lnTo>
                  <a:pt x="0" y="433"/>
                </a:lnTo>
                <a:lnTo>
                  <a:pt x="251" y="289"/>
                </a:lnTo>
                <a:lnTo>
                  <a:pt x="251" y="0"/>
                </a:lnTo>
                <a:lnTo>
                  <a:pt x="25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1" name="Google Shape;149;p15">
            <a:extLst>
              <a:ext uri="{FF2B5EF4-FFF2-40B4-BE49-F238E27FC236}">
                <a16:creationId xmlns:a16="http://schemas.microsoft.com/office/drawing/2014/main" id="{3D302338-B794-45B3-95F6-BAC57AB8AC8E}"/>
              </a:ext>
            </a:extLst>
          </p:cNvPr>
          <p:cNvSpPr/>
          <p:nvPr/>
        </p:nvSpPr>
        <p:spPr>
          <a:xfrm>
            <a:off x="1471519" y="4969204"/>
            <a:ext cx="1326466" cy="668751"/>
          </a:xfrm>
          <a:custGeom>
            <a:avLst/>
            <a:gdLst/>
            <a:ahLst/>
            <a:cxnLst/>
            <a:rect l="l" t="t" r="r" b="b"/>
            <a:pathLst>
              <a:path w="500" h="257" extrusionOk="0">
                <a:moveTo>
                  <a:pt x="249" y="257"/>
                </a:moveTo>
                <a:lnTo>
                  <a:pt x="500" y="134"/>
                </a:lnTo>
                <a:lnTo>
                  <a:pt x="249" y="0"/>
                </a:lnTo>
                <a:lnTo>
                  <a:pt x="0" y="134"/>
                </a:lnTo>
                <a:lnTo>
                  <a:pt x="249" y="257"/>
                </a:lnTo>
                <a:lnTo>
                  <a:pt x="249" y="257"/>
                </a:ln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2" name="Google Shape;150;p15">
            <a:extLst>
              <a:ext uri="{FF2B5EF4-FFF2-40B4-BE49-F238E27FC236}">
                <a16:creationId xmlns:a16="http://schemas.microsoft.com/office/drawing/2014/main" id="{5125FAF4-0EB6-42F6-9371-3865534C9E0E}"/>
              </a:ext>
            </a:extLst>
          </p:cNvPr>
          <p:cNvSpPr/>
          <p:nvPr/>
        </p:nvSpPr>
        <p:spPr>
          <a:xfrm>
            <a:off x="1471519" y="5317890"/>
            <a:ext cx="660581" cy="1126727"/>
          </a:xfrm>
          <a:custGeom>
            <a:avLst/>
            <a:gdLst/>
            <a:ahLst/>
            <a:cxnLst/>
            <a:rect l="l" t="t" r="r" b="b"/>
            <a:pathLst>
              <a:path w="249" h="433" extrusionOk="0">
                <a:moveTo>
                  <a:pt x="0" y="0"/>
                </a:moveTo>
                <a:lnTo>
                  <a:pt x="0" y="289"/>
                </a:lnTo>
                <a:lnTo>
                  <a:pt x="249" y="433"/>
                </a:lnTo>
                <a:lnTo>
                  <a:pt x="249" y="123"/>
                </a:ln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30" name="Google Shape;158;p15">
            <a:extLst>
              <a:ext uri="{FF2B5EF4-FFF2-40B4-BE49-F238E27FC236}">
                <a16:creationId xmlns:a16="http://schemas.microsoft.com/office/drawing/2014/main" id="{45B616CF-A02B-4124-BCA8-B9B016188757}"/>
              </a:ext>
            </a:extLst>
          </p:cNvPr>
          <p:cNvSpPr/>
          <p:nvPr/>
        </p:nvSpPr>
        <p:spPr>
          <a:xfrm>
            <a:off x="3724600" y="2091092"/>
            <a:ext cx="681628" cy="521404"/>
          </a:xfrm>
          <a:custGeom>
            <a:avLst/>
            <a:gdLst/>
            <a:ahLst/>
            <a:cxnLst/>
            <a:rect l="l" t="t" r="r" b="b"/>
            <a:pathLst>
              <a:path w="94" h="72" extrusionOk="0">
                <a:moveTo>
                  <a:pt x="94" y="55"/>
                </a:moveTo>
                <a:cubicBezTo>
                  <a:pt x="94" y="55"/>
                  <a:pt x="94" y="55"/>
                  <a:pt x="94" y="55"/>
                </a:cubicBezTo>
                <a:cubicBezTo>
                  <a:pt x="94" y="55"/>
                  <a:pt x="94" y="55"/>
                  <a:pt x="94" y="54"/>
                </a:cubicBezTo>
                <a:cubicBezTo>
                  <a:pt x="94" y="54"/>
                  <a:pt x="94" y="54"/>
                  <a:pt x="94" y="54"/>
                </a:cubicBezTo>
                <a:cubicBezTo>
                  <a:pt x="78" y="19"/>
                  <a:pt x="78" y="19"/>
                  <a:pt x="78" y="19"/>
                </a:cubicBezTo>
                <a:cubicBezTo>
                  <a:pt x="81" y="18"/>
                  <a:pt x="83" y="16"/>
                  <a:pt x="83" y="13"/>
                </a:cubicBezTo>
                <a:cubicBezTo>
                  <a:pt x="83" y="9"/>
                  <a:pt x="81" y="7"/>
                  <a:pt x="77" y="7"/>
                </a:cubicBezTo>
                <a:cubicBezTo>
                  <a:pt x="74" y="7"/>
                  <a:pt x="71" y="9"/>
                  <a:pt x="71" y="12"/>
                </a:cubicBezTo>
                <a:cubicBezTo>
                  <a:pt x="60" y="12"/>
                  <a:pt x="60" y="12"/>
                  <a:pt x="60" y="12"/>
                </a:cubicBezTo>
                <a:cubicBezTo>
                  <a:pt x="59" y="5"/>
                  <a:pt x="54" y="0"/>
                  <a:pt x="47" y="0"/>
                </a:cubicBezTo>
                <a:cubicBezTo>
                  <a:pt x="40" y="0"/>
                  <a:pt x="35" y="5"/>
                  <a:pt x="34" y="12"/>
                </a:cubicBezTo>
                <a:cubicBezTo>
                  <a:pt x="23" y="12"/>
                  <a:pt x="23" y="12"/>
                  <a:pt x="23" y="12"/>
                </a:cubicBezTo>
                <a:cubicBezTo>
                  <a:pt x="23" y="9"/>
                  <a:pt x="20" y="7"/>
                  <a:pt x="17" y="7"/>
                </a:cubicBezTo>
                <a:cubicBezTo>
                  <a:pt x="14" y="7"/>
                  <a:pt x="11" y="9"/>
                  <a:pt x="11" y="13"/>
                </a:cubicBezTo>
                <a:cubicBezTo>
                  <a:pt x="11" y="16"/>
                  <a:pt x="13" y="18"/>
                  <a:pt x="16" y="19"/>
                </a:cubicBezTo>
                <a:cubicBezTo>
                  <a:pt x="0" y="54"/>
                  <a:pt x="0" y="54"/>
                  <a:pt x="0" y="54"/>
                </a:cubicBezTo>
                <a:cubicBezTo>
                  <a:pt x="0" y="55"/>
                  <a:pt x="0" y="55"/>
                  <a:pt x="0" y="55"/>
                </a:cubicBezTo>
                <a:cubicBezTo>
                  <a:pt x="0" y="55"/>
                  <a:pt x="0" y="55"/>
                  <a:pt x="0" y="55"/>
                </a:cubicBezTo>
                <a:cubicBezTo>
                  <a:pt x="0" y="55"/>
                  <a:pt x="0" y="55"/>
                  <a:pt x="0" y="55"/>
                </a:cubicBezTo>
                <a:cubicBezTo>
                  <a:pt x="0" y="64"/>
                  <a:pt x="8" y="72"/>
                  <a:pt x="17" y="72"/>
                </a:cubicBezTo>
                <a:cubicBezTo>
                  <a:pt x="27" y="72"/>
                  <a:pt x="34" y="64"/>
                  <a:pt x="34" y="55"/>
                </a:cubicBezTo>
                <a:cubicBezTo>
                  <a:pt x="34" y="55"/>
                  <a:pt x="34" y="55"/>
                  <a:pt x="34" y="55"/>
                </a:cubicBezTo>
                <a:cubicBezTo>
                  <a:pt x="34" y="55"/>
                  <a:pt x="34" y="55"/>
                  <a:pt x="34" y="55"/>
                </a:cubicBezTo>
                <a:cubicBezTo>
                  <a:pt x="34" y="55"/>
                  <a:pt x="34" y="55"/>
                  <a:pt x="34" y="54"/>
                </a:cubicBezTo>
                <a:cubicBezTo>
                  <a:pt x="34" y="54"/>
                  <a:pt x="34" y="54"/>
                  <a:pt x="34" y="54"/>
                </a:cubicBezTo>
                <a:cubicBezTo>
                  <a:pt x="19" y="19"/>
                  <a:pt x="19" y="19"/>
                  <a:pt x="19" y="19"/>
                </a:cubicBezTo>
                <a:cubicBezTo>
                  <a:pt x="21" y="18"/>
                  <a:pt x="23" y="16"/>
                  <a:pt x="23" y="14"/>
                </a:cubicBezTo>
                <a:cubicBezTo>
                  <a:pt x="34" y="14"/>
                  <a:pt x="34" y="14"/>
                  <a:pt x="34" y="14"/>
                </a:cubicBezTo>
                <a:cubicBezTo>
                  <a:pt x="35" y="21"/>
                  <a:pt x="40" y="26"/>
                  <a:pt x="47" y="26"/>
                </a:cubicBezTo>
                <a:cubicBezTo>
                  <a:pt x="54" y="26"/>
                  <a:pt x="59" y="21"/>
                  <a:pt x="60" y="14"/>
                </a:cubicBezTo>
                <a:cubicBezTo>
                  <a:pt x="71" y="14"/>
                  <a:pt x="71" y="14"/>
                  <a:pt x="71" y="14"/>
                </a:cubicBezTo>
                <a:cubicBezTo>
                  <a:pt x="71" y="16"/>
                  <a:pt x="73" y="19"/>
                  <a:pt x="76" y="19"/>
                </a:cubicBezTo>
                <a:cubicBezTo>
                  <a:pt x="60" y="54"/>
                  <a:pt x="60" y="54"/>
                  <a:pt x="60" y="54"/>
                </a:cubicBezTo>
                <a:cubicBezTo>
                  <a:pt x="60" y="54"/>
                  <a:pt x="60" y="54"/>
                  <a:pt x="60" y="54"/>
                </a:cubicBezTo>
                <a:cubicBezTo>
                  <a:pt x="60" y="55"/>
                  <a:pt x="60" y="55"/>
                  <a:pt x="60" y="55"/>
                </a:cubicBezTo>
                <a:cubicBezTo>
                  <a:pt x="60" y="55"/>
                  <a:pt x="60" y="55"/>
                  <a:pt x="60" y="55"/>
                </a:cubicBezTo>
                <a:cubicBezTo>
                  <a:pt x="60" y="55"/>
                  <a:pt x="60" y="55"/>
                  <a:pt x="60" y="55"/>
                </a:cubicBezTo>
                <a:cubicBezTo>
                  <a:pt x="60" y="64"/>
                  <a:pt x="68" y="72"/>
                  <a:pt x="77" y="72"/>
                </a:cubicBezTo>
                <a:cubicBezTo>
                  <a:pt x="86" y="72"/>
                  <a:pt x="94" y="64"/>
                  <a:pt x="94" y="55"/>
                </a:cubicBezTo>
                <a:close/>
                <a:moveTo>
                  <a:pt x="17" y="70"/>
                </a:moveTo>
                <a:cubicBezTo>
                  <a:pt x="9" y="70"/>
                  <a:pt x="3" y="64"/>
                  <a:pt x="2" y="56"/>
                </a:cubicBezTo>
                <a:cubicBezTo>
                  <a:pt x="32" y="56"/>
                  <a:pt x="32" y="56"/>
                  <a:pt x="32" y="56"/>
                </a:cubicBezTo>
                <a:cubicBezTo>
                  <a:pt x="32" y="64"/>
                  <a:pt x="25" y="70"/>
                  <a:pt x="17" y="70"/>
                </a:cubicBezTo>
                <a:close/>
                <a:moveTo>
                  <a:pt x="3" y="54"/>
                </a:moveTo>
                <a:cubicBezTo>
                  <a:pt x="17" y="21"/>
                  <a:pt x="17" y="21"/>
                  <a:pt x="17" y="21"/>
                </a:cubicBezTo>
                <a:cubicBezTo>
                  <a:pt x="32" y="54"/>
                  <a:pt x="32" y="54"/>
                  <a:pt x="32" y="54"/>
                </a:cubicBezTo>
                <a:lnTo>
                  <a:pt x="3" y="54"/>
                </a:lnTo>
                <a:close/>
                <a:moveTo>
                  <a:pt x="17" y="17"/>
                </a:moveTo>
                <a:cubicBezTo>
                  <a:pt x="15" y="17"/>
                  <a:pt x="13" y="15"/>
                  <a:pt x="13" y="13"/>
                </a:cubicBezTo>
                <a:cubicBezTo>
                  <a:pt x="13" y="11"/>
                  <a:pt x="15" y="9"/>
                  <a:pt x="17" y="9"/>
                </a:cubicBezTo>
                <a:cubicBezTo>
                  <a:pt x="19" y="9"/>
                  <a:pt x="21" y="11"/>
                  <a:pt x="21" y="13"/>
                </a:cubicBezTo>
                <a:cubicBezTo>
                  <a:pt x="21" y="15"/>
                  <a:pt x="19" y="17"/>
                  <a:pt x="17" y="17"/>
                </a:cubicBezTo>
                <a:close/>
                <a:moveTo>
                  <a:pt x="47" y="24"/>
                </a:moveTo>
                <a:cubicBezTo>
                  <a:pt x="41" y="24"/>
                  <a:pt x="36" y="19"/>
                  <a:pt x="36" y="13"/>
                </a:cubicBezTo>
                <a:cubicBezTo>
                  <a:pt x="36" y="7"/>
                  <a:pt x="41" y="2"/>
                  <a:pt x="47" y="2"/>
                </a:cubicBezTo>
                <a:cubicBezTo>
                  <a:pt x="53" y="2"/>
                  <a:pt x="58" y="7"/>
                  <a:pt x="58" y="13"/>
                </a:cubicBezTo>
                <a:cubicBezTo>
                  <a:pt x="58" y="19"/>
                  <a:pt x="53" y="24"/>
                  <a:pt x="47" y="24"/>
                </a:cubicBezTo>
                <a:close/>
                <a:moveTo>
                  <a:pt x="73" y="13"/>
                </a:moveTo>
                <a:cubicBezTo>
                  <a:pt x="73" y="11"/>
                  <a:pt x="75" y="9"/>
                  <a:pt x="77" y="9"/>
                </a:cubicBezTo>
                <a:cubicBezTo>
                  <a:pt x="79" y="9"/>
                  <a:pt x="81" y="11"/>
                  <a:pt x="81" y="13"/>
                </a:cubicBezTo>
                <a:cubicBezTo>
                  <a:pt x="81" y="15"/>
                  <a:pt x="79" y="17"/>
                  <a:pt x="77" y="17"/>
                </a:cubicBezTo>
                <a:cubicBezTo>
                  <a:pt x="75" y="17"/>
                  <a:pt x="73" y="15"/>
                  <a:pt x="73" y="13"/>
                </a:cubicBezTo>
                <a:close/>
                <a:moveTo>
                  <a:pt x="92" y="54"/>
                </a:moveTo>
                <a:cubicBezTo>
                  <a:pt x="62" y="54"/>
                  <a:pt x="62" y="54"/>
                  <a:pt x="62" y="54"/>
                </a:cubicBezTo>
                <a:cubicBezTo>
                  <a:pt x="77" y="21"/>
                  <a:pt x="77" y="21"/>
                  <a:pt x="77" y="21"/>
                </a:cubicBezTo>
                <a:lnTo>
                  <a:pt x="92" y="54"/>
                </a:lnTo>
                <a:close/>
                <a:moveTo>
                  <a:pt x="77" y="70"/>
                </a:moveTo>
                <a:cubicBezTo>
                  <a:pt x="69" y="70"/>
                  <a:pt x="62" y="64"/>
                  <a:pt x="62" y="56"/>
                </a:cubicBezTo>
                <a:cubicBezTo>
                  <a:pt x="92" y="56"/>
                  <a:pt x="92" y="56"/>
                  <a:pt x="92" y="56"/>
                </a:cubicBezTo>
                <a:cubicBezTo>
                  <a:pt x="92" y="64"/>
                  <a:pt x="85" y="70"/>
                  <a:pt x="77" y="70"/>
                </a:cubicBezTo>
                <a:close/>
              </a:path>
            </a:pathLst>
          </a:custGeom>
          <a:solidFill>
            <a:srgbClr val="A7A9AC"/>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31" name="Google Shape;159;p15">
            <a:extLst>
              <a:ext uri="{FF2B5EF4-FFF2-40B4-BE49-F238E27FC236}">
                <a16:creationId xmlns:a16="http://schemas.microsoft.com/office/drawing/2014/main" id="{F8A29BE4-76BE-4867-929E-7811EF501B83}"/>
              </a:ext>
            </a:extLst>
          </p:cNvPr>
          <p:cNvSpPr/>
          <p:nvPr/>
        </p:nvSpPr>
        <p:spPr>
          <a:xfrm>
            <a:off x="3797922" y="2520164"/>
            <a:ext cx="57029" cy="13579"/>
          </a:xfrm>
          <a:custGeom>
            <a:avLst/>
            <a:gdLst/>
            <a:ahLst/>
            <a:cxnLst/>
            <a:rect l="l" t="t" r="r" b="b"/>
            <a:pathLst>
              <a:path w="8" h="2" extrusionOk="0">
                <a:moveTo>
                  <a:pt x="1" y="2"/>
                </a:moveTo>
                <a:cubicBezTo>
                  <a:pt x="7" y="2"/>
                  <a:pt x="7" y="2"/>
                  <a:pt x="7" y="2"/>
                </a:cubicBezTo>
                <a:cubicBezTo>
                  <a:pt x="8" y="2"/>
                  <a:pt x="8" y="2"/>
                  <a:pt x="8" y="1"/>
                </a:cubicBezTo>
                <a:cubicBezTo>
                  <a:pt x="8" y="1"/>
                  <a:pt x="8" y="0"/>
                  <a:pt x="7" y="0"/>
                </a:cubicBezTo>
                <a:cubicBezTo>
                  <a:pt x="1" y="0"/>
                  <a:pt x="1" y="0"/>
                  <a:pt x="1" y="0"/>
                </a:cubicBezTo>
                <a:cubicBezTo>
                  <a:pt x="0" y="0"/>
                  <a:pt x="0" y="1"/>
                  <a:pt x="0" y="1"/>
                </a:cubicBezTo>
                <a:cubicBezTo>
                  <a:pt x="0" y="2"/>
                  <a:pt x="0" y="2"/>
                  <a:pt x="1" y="2"/>
                </a:cubicBezTo>
                <a:close/>
              </a:path>
            </a:pathLst>
          </a:custGeom>
          <a:solidFill>
            <a:srgbClr val="A7A9AC"/>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32" name="Google Shape;160;p15">
            <a:extLst>
              <a:ext uri="{FF2B5EF4-FFF2-40B4-BE49-F238E27FC236}">
                <a16:creationId xmlns:a16="http://schemas.microsoft.com/office/drawing/2014/main" id="{5BC9DDE5-DB1D-4BD3-A2D9-C674D3464CDC}"/>
              </a:ext>
            </a:extLst>
          </p:cNvPr>
          <p:cNvSpPr/>
          <p:nvPr/>
        </p:nvSpPr>
        <p:spPr>
          <a:xfrm>
            <a:off x="3841372" y="2547321"/>
            <a:ext cx="48882" cy="16294"/>
          </a:xfrm>
          <a:custGeom>
            <a:avLst/>
            <a:gdLst/>
            <a:ahLst/>
            <a:cxnLst/>
            <a:rect l="l" t="t" r="r" b="b"/>
            <a:pathLst>
              <a:path w="7" h="2" extrusionOk="0">
                <a:moveTo>
                  <a:pt x="0" y="1"/>
                </a:moveTo>
                <a:cubicBezTo>
                  <a:pt x="0" y="2"/>
                  <a:pt x="0" y="2"/>
                  <a:pt x="1" y="2"/>
                </a:cubicBezTo>
                <a:cubicBezTo>
                  <a:pt x="6" y="2"/>
                  <a:pt x="6" y="2"/>
                  <a:pt x="6" y="2"/>
                </a:cubicBezTo>
                <a:cubicBezTo>
                  <a:pt x="7" y="2"/>
                  <a:pt x="7" y="2"/>
                  <a:pt x="7" y="1"/>
                </a:cubicBezTo>
                <a:cubicBezTo>
                  <a:pt x="7" y="1"/>
                  <a:pt x="7" y="0"/>
                  <a:pt x="6" y="0"/>
                </a:cubicBezTo>
                <a:cubicBezTo>
                  <a:pt x="1" y="0"/>
                  <a:pt x="1" y="0"/>
                  <a:pt x="1" y="0"/>
                </a:cubicBezTo>
                <a:cubicBezTo>
                  <a:pt x="0" y="0"/>
                  <a:pt x="0" y="1"/>
                  <a:pt x="0" y="1"/>
                </a:cubicBezTo>
                <a:close/>
              </a:path>
            </a:pathLst>
          </a:custGeom>
          <a:solidFill>
            <a:srgbClr val="A7A9AC"/>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33" name="Google Shape;161;p15">
            <a:extLst>
              <a:ext uri="{FF2B5EF4-FFF2-40B4-BE49-F238E27FC236}">
                <a16:creationId xmlns:a16="http://schemas.microsoft.com/office/drawing/2014/main" id="{19C1FB41-5027-4140-ABED-EBD9CC98BD79}"/>
              </a:ext>
            </a:extLst>
          </p:cNvPr>
          <p:cNvSpPr/>
          <p:nvPr/>
        </p:nvSpPr>
        <p:spPr>
          <a:xfrm>
            <a:off x="4232425" y="2512016"/>
            <a:ext cx="57029" cy="13579"/>
          </a:xfrm>
          <a:custGeom>
            <a:avLst/>
            <a:gdLst/>
            <a:ahLst/>
            <a:cxnLst/>
            <a:rect l="l" t="t" r="r" b="b"/>
            <a:pathLst>
              <a:path w="8" h="2" extrusionOk="0">
                <a:moveTo>
                  <a:pt x="1" y="2"/>
                </a:moveTo>
                <a:cubicBezTo>
                  <a:pt x="7" y="2"/>
                  <a:pt x="7" y="2"/>
                  <a:pt x="7" y="2"/>
                </a:cubicBezTo>
                <a:cubicBezTo>
                  <a:pt x="8" y="2"/>
                  <a:pt x="8" y="2"/>
                  <a:pt x="8" y="1"/>
                </a:cubicBezTo>
                <a:cubicBezTo>
                  <a:pt x="8" y="1"/>
                  <a:pt x="8" y="0"/>
                  <a:pt x="7" y="0"/>
                </a:cubicBezTo>
                <a:cubicBezTo>
                  <a:pt x="1" y="0"/>
                  <a:pt x="1" y="0"/>
                  <a:pt x="1" y="0"/>
                </a:cubicBezTo>
                <a:cubicBezTo>
                  <a:pt x="0" y="0"/>
                  <a:pt x="0" y="1"/>
                  <a:pt x="0" y="1"/>
                </a:cubicBezTo>
                <a:cubicBezTo>
                  <a:pt x="0" y="2"/>
                  <a:pt x="0" y="2"/>
                  <a:pt x="1" y="2"/>
                </a:cubicBezTo>
                <a:close/>
              </a:path>
            </a:pathLst>
          </a:custGeom>
          <a:solidFill>
            <a:srgbClr val="A7A9AC"/>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34" name="Google Shape;162;p15">
            <a:extLst>
              <a:ext uri="{FF2B5EF4-FFF2-40B4-BE49-F238E27FC236}">
                <a16:creationId xmlns:a16="http://schemas.microsoft.com/office/drawing/2014/main" id="{BBD5F3C5-EFEC-41E7-B0EF-D876CC9A0121}"/>
              </a:ext>
            </a:extLst>
          </p:cNvPr>
          <p:cNvSpPr/>
          <p:nvPr/>
        </p:nvSpPr>
        <p:spPr>
          <a:xfrm>
            <a:off x="4275875" y="2547321"/>
            <a:ext cx="51598" cy="16294"/>
          </a:xfrm>
          <a:custGeom>
            <a:avLst/>
            <a:gdLst/>
            <a:ahLst/>
            <a:cxnLst/>
            <a:rect l="l" t="t" r="r" b="b"/>
            <a:pathLst>
              <a:path w="7" h="2" extrusionOk="0">
                <a:moveTo>
                  <a:pt x="0" y="1"/>
                </a:moveTo>
                <a:cubicBezTo>
                  <a:pt x="0" y="1"/>
                  <a:pt x="0" y="2"/>
                  <a:pt x="1" y="2"/>
                </a:cubicBezTo>
                <a:cubicBezTo>
                  <a:pt x="6" y="2"/>
                  <a:pt x="6" y="2"/>
                  <a:pt x="6" y="2"/>
                </a:cubicBezTo>
                <a:cubicBezTo>
                  <a:pt x="7" y="2"/>
                  <a:pt x="7" y="1"/>
                  <a:pt x="7" y="1"/>
                </a:cubicBezTo>
                <a:cubicBezTo>
                  <a:pt x="7" y="0"/>
                  <a:pt x="7" y="0"/>
                  <a:pt x="6" y="0"/>
                </a:cubicBezTo>
                <a:cubicBezTo>
                  <a:pt x="1" y="0"/>
                  <a:pt x="1" y="0"/>
                  <a:pt x="1" y="0"/>
                </a:cubicBezTo>
                <a:cubicBezTo>
                  <a:pt x="0" y="0"/>
                  <a:pt x="0" y="0"/>
                  <a:pt x="0" y="1"/>
                </a:cubicBezTo>
                <a:close/>
              </a:path>
            </a:pathLst>
          </a:custGeom>
          <a:solidFill>
            <a:srgbClr val="A7A9AC"/>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35" name="Google Shape;163;p15">
            <a:extLst>
              <a:ext uri="{FF2B5EF4-FFF2-40B4-BE49-F238E27FC236}">
                <a16:creationId xmlns:a16="http://schemas.microsoft.com/office/drawing/2014/main" id="{8E41A14F-23B0-4B38-93E7-208695F2E590}"/>
              </a:ext>
            </a:extLst>
          </p:cNvPr>
          <p:cNvSpPr/>
          <p:nvPr/>
        </p:nvSpPr>
        <p:spPr>
          <a:xfrm>
            <a:off x="1857234" y="2725675"/>
            <a:ext cx="529552" cy="339457"/>
          </a:xfrm>
          <a:custGeom>
            <a:avLst/>
            <a:gdLst/>
            <a:ahLst/>
            <a:cxnLst/>
            <a:rect l="l" t="t" r="r" b="b"/>
            <a:pathLst>
              <a:path w="195" h="125" extrusionOk="0">
                <a:moveTo>
                  <a:pt x="0" y="0"/>
                </a:moveTo>
                <a:lnTo>
                  <a:pt x="0" y="125"/>
                </a:lnTo>
                <a:lnTo>
                  <a:pt x="195" y="125"/>
                </a:lnTo>
                <a:lnTo>
                  <a:pt x="195" y="0"/>
                </a:lnTo>
                <a:lnTo>
                  <a:pt x="0" y="0"/>
                </a:lnTo>
                <a:close/>
                <a:moveTo>
                  <a:pt x="189" y="120"/>
                </a:moveTo>
                <a:lnTo>
                  <a:pt x="5" y="120"/>
                </a:lnTo>
                <a:lnTo>
                  <a:pt x="5" y="5"/>
                </a:lnTo>
                <a:lnTo>
                  <a:pt x="189" y="5"/>
                </a:lnTo>
                <a:lnTo>
                  <a:pt x="189" y="120"/>
                </a:lnTo>
                <a:close/>
              </a:path>
            </a:pathLst>
          </a:custGeom>
          <a:solidFill>
            <a:srgbClr val="A7A9AC"/>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36" name="Google Shape;164;p15">
            <a:extLst>
              <a:ext uri="{FF2B5EF4-FFF2-40B4-BE49-F238E27FC236}">
                <a16:creationId xmlns:a16="http://schemas.microsoft.com/office/drawing/2014/main" id="{271E7E7B-3EB8-4C8F-9EBD-C882CA59C438}"/>
              </a:ext>
            </a:extLst>
          </p:cNvPr>
          <p:cNvSpPr/>
          <p:nvPr/>
        </p:nvSpPr>
        <p:spPr>
          <a:xfrm>
            <a:off x="2052761" y="3081424"/>
            <a:ext cx="138499" cy="108626"/>
          </a:xfrm>
          <a:custGeom>
            <a:avLst/>
            <a:gdLst/>
            <a:ahLst/>
            <a:cxnLst/>
            <a:rect l="l" t="t" r="r" b="b"/>
            <a:pathLst>
              <a:path w="51" h="40" extrusionOk="0">
                <a:moveTo>
                  <a:pt x="48" y="5"/>
                </a:moveTo>
                <a:lnTo>
                  <a:pt x="48" y="0"/>
                </a:lnTo>
                <a:lnTo>
                  <a:pt x="2" y="0"/>
                </a:lnTo>
                <a:lnTo>
                  <a:pt x="2" y="5"/>
                </a:lnTo>
                <a:lnTo>
                  <a:pt x="21" y="5"/>
                </a:lnTo>
                <a:lnTo>
                  <a:pt x="0" y="37"/>
                </a:lnTo>
                <a:lnTo>
                  <a:pt x="5" y="40"/>
                </a:lnTo>
                <a:lnTo>
                  <a:pt x="27" y="5"/>
                </a:lnTo>
                <a:lnTo>
                  <a:pt x="48" y="40"/>
                </a:lnTo>
                <a:lnTo>
                  <a:pt x="51" y="37"/>
                </a:lnTo>
                <a:lnTo>
                  <a:pt x="29" y="5"/>
                </a:lnTo>
                <a:lnTo>
                  <a:pt x="48" y="5"/>
                </a:lnTo>
                <a:close/>
              </a:path>
            </a:pathLst>
          </a:custGeom>
          <a:solidFill>
            <a:srgbClr val="A7A9AC"/>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37" name="Google Shape;165;p15">
            <a:extLst>
              <a:ext uri="{FF2B5EF4-FFF2-40B4-BE49-F238E27FC236}">
                <a16:creationId xmlns:a16="http://schemas.microsoft.com/office/drawing/2014/main" id="{E2B36B65-2107-4A9E-9632-B2061AD8234F}"/>
              </a:ext>
            </a:extLst>
          </p:cNvPr>
          <p:cNvSpPr/>
          <p:nvPr/>
        </p:nvSpPr>
        <p:spPr>
          <a:xfrm>
            <a:off x="2058192" y="2695802"/>
            <a:ext cx="124800" cy="13500"/>
          </a:xfrm>
          <a:prstGeom prst="rect">
            <a:avLst/>
          </a:prstGeom>
          <a:solidFill>
            <a:srgbClr val="A7A9AC"/>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38" name="Google Shape;166;p15">
            <a:extLst>
              <a:ext uri="{FF2B5EF4-FFF2-40B4-BE49-F238E27FC236}">
                <a16:creationId xmlns:a16="http://schemas.microsoft.com/office/drawing/2014/main" id="{3E982BA1-0D6D-4B43-9EC7-999F081846FE}"/>
              </a:ext>
            </a:extLst>
          </p:cNvPr>
          <p:cNvSpPr/>
          <p:nvPr/>
        </p:nvSpPr>
        <p:spPr>
          <a:xfrm>
            <a:off x="1922410" y="2804428"/>
            <a:ext cx="377476" cy="173801"/>
          </a:xfrm>
          <a:custGeom>
            <a:avLst/>
            <a:gdLst/>
            <a:ahLst/>
            <a:cxnLst/>
            <a:rect l="l" t="t" r="r" b="b"/>
            <a:pathLst>
              <a:path w="139" h="64" extrusionOk="0">
                <a:moveTo>
                  <a:pt x="59" y="8"/>
                </a:moveTo>
                <a:lnTo>
                  <a:pt x="99" y="48"/>
                </a:lnTo>
                <a:lnTo>
                  <a:pt x="139" y="8"/>
                </a:lnTo>
                <a:lnTo>
                  <a:pt x="136" y="3"/>
                </a:lnTo>
                <a:lnTo>
                  <a:pt x="99" y="40"/>
                </a:lnTo>
                <a:lnTo>
                  <a:pt x="59" y="0"/>
                </a:lnTo>
                <a:lnTo>
                  <a:pt x="0" y="62"/>
                </a:lnTo>
                <a:lnTo>
                  <a:pt x="5" y="64"/>
                </a:lnTo>
                <a:lnTo>
                  <a:pt x="59" y="8"/>
                </a:lnTo>
                <a:close/>
              </a:path>
            </a:pathLst>
          </a:custGeom>
          <a:solidFill>
            <a:srgbClr val="A7A9AC"/>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2" name="Google Shape;171;p15">
            <a:extLst>
              <a:ext uri="{FF2B5EF4-FFF2-40B4-BE49-F238E27FC236}">
                <a16:creationId xmlns:a16="http://schemas.microsoft.com/office/drawing/2014/main" id="{44D27A7E-9304-407F-8D6C-DBF83A853D49}"/>
              </a:ext>
            </a:extLst>
          </p:cNvPr>
          <p:cNvSpPr txBox="1"/>
          <p:nvPr/>
        </p:nvSpPr>
        <p:spPr>
          <a:xfrm>
            <a:off x="1454344" y="2172104"/>
            <a:ext cx="1412700" cy="344400"/>
          </a:xfrm>
          <a:prstGeom prst="rect">
            <a:avLst/>
          </a:prstGeom>
          <a:noFill/>
          <a:ln>
            <a:noFill/>
          </a:ln>
        </p:spPr>
        <p:txBody>
          <a:bodyPr spcFirstLastPara="1" wrap="square" lIns="91425" tIns="45700" rIns="91425" bIns="45700" anchor="t" anchorCtr="0">
            <a:noAutofit/>
          </a:bodyPr>
          <a:lstStyle/>
          <a:p>
            <a:pPr algn="ctr"/>
            <a:r>
              <a:rPr lang="en-US" b="1">
                <a:latin typeface="Century" panose="02040604050505020304" pitchFamily="18" charset="0"/>
                <a:ea typeface="Permanent Marker"/>
                <a:cs typeface="Permanent Marker"/>
                <a:sym typeface="Permanent Marker"/>
              </a:rPr>
              <a:t>Harshit Arora </a:t>
            </a:r>
          </a:p>
        </p:txBody>
      </p:sp>
      <p:sp>
        <p:nvSpPr>
          <p:cNvPr id="43" name="Google Shape;172;p15">
            <a:extLst>
              <a:ext uri="{FF2B5EF4-FFF2-40B4-BE49-F238E27FC236}">
                <a16:creationId xmlns:a16="http://schemas.microsoft.com/office/drawing/2014/main" id="{E497E70D-81C6-44F4-91A4-07058CD457DB}"/>
              </a:ext>
            </a:extLst>
          </p:cNvPr>
          <p:cNvSpPr txBox="1"/>
          <p:nvPr/>
        </p:nvSpPr>
        <p:spPr>
          <a:xfrm>
            <a:off x="3359069" y="1581167"/>
            <a:ext cx="1412700" cy="3444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10000"/>
              </a:lnSpc>
              <a:spcBef>
                <a:spcPts val="0"/>
              </a:spcBef>
              <a:spcAft>
                <a:spcPts val="0"/>
              </a:spcAft>
              <a:buClr>
                <a:srgbClr val="000000"/>
              </a:buClr>
              <a:buSzTx/>
              <a:buFont typeface="Arial"/>
              <a:buNone/>
              <a:tabLst/>
              <a:defRPr/>
            </a:pPr>
            <a:r>
              <a:rPr kumimoji="0" lang="en-MU" altLang="zh-CN" b="1" i="0" u="none" strike="noStrike" kern="0" cap="none" spc="0" normalizeH="0" baseline="0" noProof="0">
                <a:ln>
                  <a:noFill/>
                </a:ln>
                <a:solidFill>
                  <a:srgbClr val="000000"/>
                </a:solidFill>
                <a:effectLst/>
                <a:uLnTx/>
                <a:uFillTx/>
                <a:latin typeface="Century" panose="02040604050505020304" pitchFamily="18" charset="0"/>
                <a:ea typeface="Impact"/>
                <a:cs typeface="Impact"/>
                <a:sym typeface="Impact"/>
              </a:rPr>
              <a:t>P</a:t>
            </a:r>
            <a:r>
              <a:rPr kumimoji="0" lang="en-US" altLang="zh-CN" b="1" i="0" u="none" strike="noStrike" kern="0" cap="none" spc="0" normalizeH="0" baseline="0" noProof="0">
                <a:ln>
                  <a:noFill/>
                </a:ln>
                <a:solidFill>
                  <a:srgbClr val="000000"/>
                </a:solidFill>
                <a:effectLst/>
                <a:uLnTx/>
                <a:uFillTx/>
                <a:latin typeface="Century" panose="02040604050505020304" pitchFamily="18" charset="0"/>
                <a:ea typeface="Impact"/>
                <a:cs typeface="Impact"/>
                <a:sym typeface="Impact"/>
              </a:rPr>
              <a:t>a</a:t>
            </a:r>
            <a:r>
              <a:rPr kumimoji="0" lang="en-MU" altLang="zh-CN" b="1" i="0" u="none" strike="noStrike" kern="0" cap="none" spc="0" normalizeH="0" baseline="0" noProof="0">
                <a:ln>
                  <a:noFill/>
                </a:ln>
                <a:solidFill>
                  <a:srgbClr val="000000"/>
                </a:solidFill>
                <a:effectLst/>
                <a:uLnTx/>
                <a:uFillTx/>
                <a:latin typeface="Century" panose="02040604050505020304" pitchFamily="18" charset="0"/>
                <a:ea typeface="Impact"/>
                <a:cs typeface="Impact"/>
                <a:sym typeface="Impact"/>
              </a:rPr>
              <a:t>t</a:t>
            </a:r>
            <a:r>
              <a:rPr kumimoji="0" lang="en-US" altLang="zh-CN" b="1" i="0" u="none" strike="noStrike" kern="0" cap="none" spc="0" normalizeH="0" baseline="0" noProof="0">
                <a:ln>
                  <a:noFill/>
                </a:ln>
                <a:solidFill>
                  <a:srgbClr val="000000"/>
                </a:solidFill>
                <a:effectLst/>
                <a:uLnTx/>
                <a:uFillTx/>
                <a:latin typeface="Century" panose="02040604050505020304" pitchFamily="18" charset="0"/>
                <a:ea typeface="Impact"/>
                <a:cs typeface="Impact"/>
                <a:sym typeface="Impact"/>
              </a:rPr>
              <a:t>r</a:t>
            </a:r>
            <a:r>
              <a:rPr kumimoji="0" lang="en-MU" altLang="zh-CN" b="1" i="0" u="none" strike="noStrike" kern="0" cap="none" spc="0" normalizeH="0" baseline="0" noProof="0" err="1">
                <a:ln>
                  <a:noFill/>
                </a:ln>
                <a:solidFill>
                  <a:srgbClr val="000000"/>
                </a:solidFill>
                <a:effectLst/>
                <a:uLnTx/>
                <a:uFillTx/>
                <a:latin typeface="Century" panose="02040604050505020304" pitchFamily="18" charset="0"/>
                <a:ea typeface="Impact"/>
                <a:cs typeface="Impact"/>
                <a:sym typeface="Impact"/>
              </a:rPr>
              <a:t>i</a:t>
            </a:r>
            <a:r>
              <a:rPr kumimoji="0" lang="en-US" altLang="zh-CN" b="1" i="0" u="none" strike="noStrike" kern="0" cap="none" spc="0" normalizeH="0" baseline="0" noProof="0">
                <a:ln>
                  <a:noFill/>
                </a:ln>
                <a:solidFill>
                  <a:srgbClr val="000000"/>
                </a:solidFill>
                <a:effectLst/>
                <a:uLnTx/>
                <a:uFillTx/>
                <a:latin typeface="Century" panose="02040604050505020304" pitchFamily="18" charset="0"/>
                <a:ea typeface="Impact"/>
                <a:cs typeface="Impact"/>
                <a:sym typeface="Impact"/>
              </a:rPr>
              <a:t>ck</a:t>
            </a:r>
            <a:r>
              <a:rPr kumimoji="0" lang="en-MU" altLang="zh-CN" b="1" i="0" u="none" strike="noStrike" kern="0" cap="none" spc="0" normalizeH="0" baseline="0" noProof="0">
                <a:ln>
                  <a:noFill/>
                </a:ln>
                <a:solidFill>
                  <a:srgbClr val="000000"/>
                </a:solidFill>
                <a:effectLst/>
                <a:uLnTx/>
                <a:uFillTx/>
                <a:latin typeface="Century" panose="02040604050505020304" pitchFamily="18" charset="0"/>
                <a:ea typeface="Impact"/>
                <a:cs typeface="Impact"/>
                <a:sym typeface="Impact"/>
              </a:rPr>
              <a:t> </a:t>
            </a:r>
            <a:r>
              <a:rPr kumimoji="0" lang="en-US" altLang="zh-CN" b="1" i="0" u="none" strike="noStrike" kern="0" cap="none" spc="0" normalizeH="0" baseline="0" noProof="0">
                <a:ln>
                  <a:noFill/>
                </a:ln>
                <a:solidFill>
                  <a:srgbClr val="000000"/>
                </a:solidFill>
                <a:effectLst/>
                <a:uLnTx/>
                <a:uFillTx/>
                <a:latin typeface="Century" panose="02040604050505020304" pitchFamily="18" charset="0"/>
                <a:ea typeface="Impact"/>
                <a:cs typeface="Impact"/>
                <a:sym typeface="Impact"/>
              </a:rPr>
              <a:t>H</a:t>
            </a:r>
            <a:r>
              <a:rPr kumimoji="0" lang="en-MU" altLang="zh-CN" b="1" i="0" u="none" strike="noStrike" kern="0" cap="none" spc="0" normalizeH="0" baseline="0" noProof="0">
                <a:ln>
                  <a:noFill/>
                </a:ln>
                <a:solidFill>
                  <a:srgbClr val="000000"/>
                </a:solidFill>
                <a:effectLst/>
                <a:uLnTx/>
                <a:uFillTx/>
                <a:latin typeface="Century" panose="02040604050505020304" pitchFamily="18" charset="0"/>
                <a:ea typeface="Impact"/>
                <a:cs typeface="Impact"/>
                <a:sym typeface="Impact"/>
              </a:rPr>
              <a:t>e</a:t>
            </a:r>
            <a:endParaRPr kumimoji="0" b="0" i="0" u="none" strike="noStrike" kern="0" cap="none" spc="0" normalizeH="0" baseline="0" noProof="0">
              <a:ln>
                <a:noFill/>
              </a:ln>
              <a:solidFill>
                <a:srgbClr val="000000"/>
              </a:solidFill>
              <a:effectLst/>
              <a:uLnTx/>
              <a:uFillTx/>
              <a:latin typeface="Century" panose="02040604050505020304" pitchFamily="18" charset="0"/>
              <a:ea typeface="Impact"/>
              <a:cs typeface="Impact"/>
              <a:sym typeface="Impact"/>
            </a:endParaRPr>
          </a:p>
        </p:txBody>
      </p:sp>
      <p:sp>
        <p:nvSpPr>
          <p:cNvPr id="46" name="Google Shape;175;p15">
            <a:extLst>
              <a:ext uri="{FF2B5EF4-FFF2-40B4-BE49-F238E27FC236}">
                <a16:creationId xmlns:a16="http://schemas.microsoft.com/office/drawing/2014/main" id="{3309E7C9-EEA5-41C5-98C3-92117AE99CE6}"/>
              </a:ext>
            </a:extLst>
          </p:cNvPr>
          <p:cNvSpPr/>
          <p:nvPr/>
        </p:nvSpPr>
        <p:spPr>
          <a:xfrm>
            <a:off x="4073559" y="4879054"/>
            <a:ext cx="681628" cy="1175875"/>
          </a:xfrm>
          <a:custGeom>
            <a:avLst/>
            <a:gdLst/>
            <a:ahLst/>
            <a:cxnLst/>
            <a:rect l="l" t="t" r="r" b="b"/>
            <a:pathLst>
              <a:path w="251" h="433" extrusionOk="0">
                <a:moveTo>
                  <a:pt x="251" y="0"/>
                </a:moveTo>
                <a:lnTo>
                  <a:pt x="0" y="123"/>
                </a:lnTo>
                <a:lnTo>
                  <a:pt x="0" y="123"/>
                </a:lnTo>
                <a:lnTo>
                  <a:pt x="0" y="433"/>
                </a:lnTo>
                <a:lnTo>
                  <a:pt x="251" y="289"/>
                </a:lnTo>
                <a:lnTo>
                  <a:pt x="251" y="0"/>
                </a:lnTo>
                <a:lnTo>
                  <a:pt x="25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7" name="Google Shape;176;p15">
            <a:extLst>
              <a:ext uri="{FF2B5EF4-FFF2-40B4-BE49-F238E27FC236}">
                <a16:creationId xmlns:a16="http://schemas.microsoft.com/office/drawing/2014/main" id="{37D35618-82B9-477D-B925-36DCED9A71F2}"/>
              </a:ext>
            </a:extLst>
          </p:cNvPr>
          <p:cNvSpPr/>
          <p:nvPr/>
        </p:nvSpPr>
        <p:spPr>
          <a:xfrm>
            <a:off x="3397364" y="4515158"/>
            <a:ext cx="1357823" cy="697922"/>
          </a:xfrm>
          <a:custGeom>
            <a:avLst/>
            <a:gdLst/>
            <a:ahLst/>
            <a:cxnLst/>
            <a:rect l="l" t="t" r="r" b="b"/>
            <a:pathLst>
              <a:path w="500" h="257" extrusionOk="0">
                <a:moveTo>
                  <a:pt x="249" y="257"/>
                </a:moveTo>
                <a:lnTo>
                  <a:pt x="500" y="134"/>
                </a:lnTo>
                <a:lnTo>
                  <a:pt x="249" y="0"/>
                </a:lnTo>
                <a:lnTo>
                  <a:pt x="0" y="134"/>
                </a:lnTo>
                <a:lnTo>
                  <a:pt x="249" y="257"/>
                </a:lnTo>
                <a:lnTo>
                  <a:pt x="249" y="257"/>
                </a:ln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8" name="Google Shape;177;p15">
            <a:extLst>
              <a:ext uri="{FF2B5EF4-FFF2-40B4-BE49-F238E27FC236}">
                <a16:creationId xmlns:a16="http://schemas.microsoft.com/office/drawing/2014/main" id="{455D8913-183B-4DA0-B994-E4CB02C7E97D}"/>
              </a:ext>
            </a:extLst>
          </p:cNvPr>
          <p:cNvSpPr/>
          <p:nvPr/>
        </p:nvSpPr>
        <p:spPr>
          <a:xfrm>
            <a:off x="3397364" y="4879054"/>
            <a:ext cx="676197" cy="1175875"/>
          </a:xfrm>
          <a:custGeom>
            <a:avLst/>
            <a:gdLst/>
            <a:ahLst/>
            <a:cxnLst/>
            <a:rect l="l" t="t" r="r" b="b"/>
            <a:pathLst>
              <a:path w="249" h="433" extrusionOk="0">
                <a:moveTo>
                  <a:pt x="0" y="0"/>
                </a:moveTo>
                <a:lnTo>
                  <a:pt x="0" y="289"/>
                </a:lnTo>
                <a:lnTo>
                  <a:pt x="249" y="433"/>
                </a:lnTo>
                <a:lnTo>
                  <a:pt x="249" y="123"/>
                </a:ln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9" name="Google Shape;178;p15">
            <a:extLst>
              <a:ext uri="{FF2B5EF4-FFF2-40B4-BE49-F238E27FC236}">
                <a16:creationId xmlns:a16="http://schemas.microsoft.com/office/drawing/2014/main" id="{D9AB7785-87E7-4930-BC63-99F4803D2844}"/>
              </a:ext>
            </a:extLst>
          </p:cNvPr>
          <p:cNvSpPr/>
          <p:nvPr/>
        </p:nvSpPr>
        <p:spPr>
          <a:xfrm>
            <a:off x="6429586" y="4545615"/>
            <a:ext cx="665887" cy="1126727"/>
          </a:xfrm>
          <a:custGeom>
            <a:avLst/>
            <a:gdLst/>
            <a:ahLst/>
            <a:cxnLst/>
            <a:rect l="l" t="t" r="r" b="b"/>
            <a:pathLst>
              <a:path w="251" h="433" extrusionOk="0">
                <a:moveTo>
                  <a:pt x="251" y="0"/>
                </a:moveTo>
                <a:lnTo>
                  <a:pt x="0" y="123"/>
                </a:lnTo>
                <a:lnTo>
                  <a:pt x="0" y="123"/>
                </a:lnTo>
                <a:lnTo>
                  <a:pt x="0" y="433"/>
                </a:lnTo>
                <a:lnTo>
                  <a:pt x="251" y="289"/>
                </a:lnTo>
                <a:lnTo>
                  <a:pt x="251" y="0"/>
                </a:lnTo>
                <a:lnTo>
                  <a:pt x="25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0" name="Google Shape;179;p15">
            <a:extLst>
              <a:ext uri="{FF2B5EF4-FFF2-40B4-BE49-F238E27FC236}">
                <a16:creationId xmlns:a16="http://schemas.microsoft.com/office/drawing/2014/main" id="{96063371-14AE-4E29-9583-F5AFB00465E2}"/>
              </a:ext>
            </a:extLst>
          </p:cNvPr>
          <p:cNvSpPr/>
          <p:nvPr/>
        </p:nvSpPr>
        <p:spPr>
          <a:xfrm>
            <a:off x="5769007" y="4196929"/>
            <a:ext cx="1326466" cy="668751"/>
          </a:xfrm>
          <a:custGeom>
            <a:avLst/>
            <a:gdLst/>
            <a:ahLst/>
            <a:cxnLst/>
            <a:rect l="l" t="t" r="r" b="b"/>
            <a:pathLst>
              <a:path w="500" h="257" extrusionOk="0">
                <a:moveTo>
                  <a:pt x="249" y="257"/>
                </a:moveTo>
                <a:lnTo>
                  <a:pt x="500" y="134"/>
                </a:lnTo>
                <a:lnTo>
                  <a:pt x="249" y="0"/>
                </a:lnTo>
                <a:lnTo>
                  <a:pt x="0" y="134"/>
                </a:lnTo>
                <a:lnTo>
                  <a:pt x="249" y="257"/>
                </a:lnTo>
                <a:lnTo>
                  <a:pt x="249" y="257"/>
                </a:ln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1" name="Google Shape;180;p15">
            <a:extLst>
              <a:ext uri="{FF2B5EF4-FFF2-40B4-BE49-F238E27FC236}">
                <a16:creationId xmlns:a16="http://schemas.microsoft.com/office/drawing/2014/main" id="{03F0C621-4DCC-4F7C-A511-1164AC7D6F77}"/>
              </a:ext>
            </a:extLst>
          </p:cNvPr>
          <p:cNvSpPr/>
          <p:nvPr/>
        </p:nvSpPr>
        <p:spPr>
          <a:xfrm>
            <a:off x="5769007" y="4545615"/>
            <a:ext cx="660581" cy="1126727"/>
          </a:xfrm>
          <a:custGeom>
            <a:avLst/>
            <a:gdLst/>
            <a:ahLst/>
            <a:cxnLst/>
            <a:rect l="l" t="t" r="r" b="b"/>
            <a:pathLst>
              <a:path w="249" h="433" extrusionOk="0">
                <a:moveTo>
                  <a:pt x="0" y="0"/>
                </a:moveTo>
                <a:lnTo>
                  <a:pt x="0" y="289"/>
                </a:lnTo>
                <a:lnTo>
                  <a:pt x="249" y="433"/>
                </a:lnTo>
                <a:lnTo>
                  <a:pt x="249" y="123"/>
                </a:ln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5" name="Google Shape;184;p15">
            <a:extLst>
              <a:ext uri="{FF2B5EF4-FFF2-40B4-BE49-F238E27FC236}">
                <a16:creationId xmlns:a16="http://schemas.microsoft.com/office/drawing/2014/main" id="{0F5A517C-2CFC-4E6B-85E0-7F96C45BA56F}"/>
              </a:ext>
            </a:extLst>
          </p:cNvPr>
          <p:cNvSpPr/>
          <p:nvPr/>
        </p:nvSpPr>
        <p:spPr>
          <a:xfrm>
            <a:off x="8822436" y="5666565"/>
            <a:ext cx="665887" cy="1126727"/>
          </a:xfrm>
          <a:custGeom>
            <a:avLst/>
            <a:gdLst/>
            <a:ahLst/>
            <a:cxnLst/>
            <a:rect l="l" t="t" r="r" b="b"/>
            <a:pathLst>
              <a:path w="251" h="433" extrusionOk="0">
                <a:moveTo>
                  <a:pt x="251" y="0"/>
                </a:moveTo>
                <a:lnTo>
                  <a:pt x="0" y="123"/>
                </a:lnTo>
                <a:lnTo>
                  <a:pt x="0" y="123"/>
                </a:lnTo>
                <a:lnTo>
                  <a:pt x="0" y="433"/>
                </a:lnTo>
                <a:lnTo>
                  <a:pt x="251" y="289"/>
                </a:lnTo>
                <a:lnTo>
                  <a:pt x="251" y="0"/>
                </a:lnTo>
                <a:lnTo>
                  <a:pt x="25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6" name="Google Shape;185;p15">
            <a:extLst>
              <a:ext uri="{FF2B5EF4-FFF2-40B4-BE49-F238E27FC236}">
                <a16:creationId xmlns:a16="http://schemas.microsoft.com/office/drawing/2014/main" id="{D3A0EC86-18A3-4A80-905E-27CE19CE8C4C}"/>
              </a:ext>
            </a:extLst>
          </p:cNvPr>
          <p:cNvSpPr/>
          <p:nvPr/>
        </p:nvSpPr>
        <p:spPr>
          <a:xfrm>
            <a:off x="8161857" y="5317879"/>
            <a:ext cx="1326466" cy="668751"/>
          </a:xfrm>
          <a:custGeom>
            <a:avLst/>
            <a:gdLst/>
            <a:ahLst/>
            <a:cxnLst/>
            <a:rect l="l" t="t" r="r" b="b"/>
            <a:pathLst>
              <a:path w="500" h="257" extrusionOk="0">
                <a:moveTo>
                  <a:pt x="249" y="257"/>
                </a:moveTo>
                <a:lnTo>
                  <a:pt x="500" y="134"/>
                </a:lnTo>
                <a:lnTo>
                  <a:pt x="249" y="0"/>
                </a:lnTo>
                <a:lnTo>
                  <a:pt x="0" y="134"/>
                </a:lnTo>
                <a:lnTo>
                  <a:pt x="249" y="257"/>
                </a:lnTo>
                <a:lnTo>
                  <a:pt x="249" y="257"/>
                </a:ln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7" name="Google Shape;186;p15">
            <a:extLst>
              <a:ext uri="{FF2B5EF4-FFF2-40B4-BE49-F238E27FC236}">
                <a16:creationId xmlns:a16="http://schemas.microsoft.com/office/drawing/2014/main" id="{0A5C3E35-BCB3-4E62-BE58-F5161518CECF}"/>
              </a:ext>
            </a:extLst>
          </p:cNvPr>
          <p:cNvSpPr/>
          <p:nvPr/>
        </p:nvSpPr>
        <p:spPr>
          <a:xfrm>
            <a:off x="8161857" y="5666565"/>
            <a:ext cx="660581" cy="1126727"/>
          </a:xfrm>
          <a:custGeom>
            <a:avLst/>
            <a:gdLst/>
            <a:ahLst/>
            <a:cxnLst/>
            <a:rect l="l" t="t" r="r" b="b"/>
            <a:pathLst>
              <a:path w="249" h="433" extrusionOk="0">
                <a:moveTo>
                  <a:pt x="0" y="0"/>
                </a:moveTo>
                <a:lnTo>
                  <a:pt x="0" y="289"/>
                </a:lnTo>
                <a:lnTo>
                  <a:pt x="249" y="433"/>
                </a:lnTo>
                <a:lnTo>
                  <a:pt x="249" y="123"/>
                </a:ln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8" name="Google Shape;187;p15">
            <a:extLst>
              <a:ext uri="{FF2B5EF4-FFF2-40B4-BE49-F238E27FC236}">
                <a16:creationId xmlns:a16="http://schemas.microsoft.com/office/drawing/2014/main" id="{22274516-CD50-47E0-8F9B-477E678F58B9}"/>
              </a:ext>
            </a:extLst>
          </p:cNvPr>
          <p:cNvSpPr/>
          <p:nvPr/>
        </p:nvSpPr>
        <p:spPr>
          <a:xfrm>
            <a:off x="8066479" y="2385032"/>
            <a:ext cx="1518047" cy="363897"/>
          </a:xfrm>
          <a:custGeom>
            <a:avLst/>
            <a:gdLst/>
            <a:ahLst/>
            <a:cxnLst/>
            <a:rect l="l" t="t" r="r" b="b"/>
            <a:pathLst>
              <a:path w="209" h="50" extrusionOk="0">
                <a:moveTo>
                  <a:pt x="209" y="17"/>
                </a:moveTo>
                <a:cubicBezTo>
                  <a:pt x="209" y="8"/>
                  <a:pt x="202" y="0"/>
                  <a:pt x="192" y="0"/>
                </a:cubicBezTo>
                <a:cubicBezTo>
                  <a:pt x="17" y="0"/>
                  <a:pt x="17" y="0"/>
                  <a:pt x="17" y="0"/>
                </a:cubicBezTo>
                <a:cubicBezTo>
                  <a:pt x="7" y="0"/>
                  <a:pt x="0" y="8"/>
                  <a:pt x="0" y="17"/>
                </a:cubicBezTo>
                <a:cubicBezTo>
                  <a:pt x="0" y="50"/>
                  <a:pt x="0" y="50"/>
                  <a:pt x="0" y="50"/>
                </a:cubicBezTo>
                <a:cubicBezTo>
                  <a:pt x="209" y="50"/>
                  <a:pt x="209" y="50"/>
                  <a:pt x="209" y="50"/>
                </a:cubicBezTo>
                <a:lnTo>
                  <a:pt x="209" y="17"/>
                </a:lnTo>
                <a:close/>
              </a:path>
            </a:pathLst>
          </a:custGeom>
          <a:solidFill>
            <a:srgbClr val="D8D8D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9" name="Google Shape;188;p15">
            <a:extLst>
              <a:ext uri="{FF2B5EF4-FFF2-40B4-BE49-F238E27FC236}">
                <a16:creationId xmlns:a16="http://schemas.microsoft.com/office/drawing/2014/main" id="{F298C650-FC2D-4DB7-A0A9-942104A8C628}"/>
              </a:ext>
            </a:extLst>
          </p:cNvPr>
          <p:cNvSpPr/>
          <p:nvPr/>
        </p:nvSpPr>
        <p:spPr>
          <a:xfrm>
            <a:off x="8066479" y="2376883"/>
            <a:ext cx="1518047" cy="195526"/>
          </a:xfrm>
          <a:custGeom>
            <a:avLst/>
            <a:gdLst/>
            <a:ahLst/>
            <a:cxnLst/>
            <a:rect l="l" t="t" r="r" b="b"/>
            <a:pathLst>
              <a:path w="209" h="27" extrusionOk="0">
                <a:moveTo>
                  <a:pt x="192" y="0"/>
                </a:moveTo>
                <a:cubicBezTo>
                  <a:pt x="17" y="0"/>
                  <a:pt x="17" y="0"/>
                  <a:pt x="17" y="0"/>
                </a:cubicBezTo>
                <a:cubicBezTo>
                  <a:pt x="7" y="0"/>
                  <a:pt x="0" y="8"/>
                  <a:pt x="0" y="17"/>
                </a:cubicBezTo>
                <a:cubicBezTo>
                  <a:pt x="0" y="27"/>
                  <a:pt x="0" y="27"/>
                  <a:pt x="0" y="27"/>
                </a:cubicBezTo>
                <a:cubicBezTo>
                  <a:pt x="0" y="17"/>
                  <a:pt x="7" y="10"/>
                  <a:pt x="17" y="10"/>
                </a:cubicBezTo>
                <a:cubicBezTo>
                  <a:pt x="192" y="10"/>
                  <a:pt x="192" y="10"/>
                  <a:pt x="192" y="10"/>
                </a:cubicBezTo>
                <a:cubicBezTo>
                  <a:pt x="202" y="10"/>
                  <a:pt x="209" y="17"/>
                  <a:pt x="209" y="27"/>
                </a:cubicBezTo>
                <a:cubicBezTo>
                  <a:pt x="209" y="17"/>
                  <a:pt x="209" y="17"/>
                  <a:pt x="209" y="17"/>
                </a:cubicBezTo>
                <a:cubicBezTo>
                  <a:pt x="209" y="8"/>
                  <a:pt x="202" y="0"/>
                  <a:pt x="192"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60" name="Google Shape;189;p15">
            <a:extLst>
              <a:ext uri="{FF2B5EF4-FFF2-40B4-BE49-F238E27FC236}">
                <a16:creationId xmlns:a16="http://schemas.microsoft.com/office/drawing/2014/main" id="{7ABBA42E-3C02-4AE6-A44E-102D4BB4D761}"/>
              </a:ext>
            </a:extLst>
          </p:cNvPr>
          <p:cNvSpPr/>
          <p:nvPr/>
        </p:nvSpPr>
        <p:spPr>
          <a:xfrm>
            <a:off x="8066479" y="2748928"/>
            <a:ext cx="1518047" cy="2286574"/>
          </a:xfrm>
          <a:custGeom>
            <a:avLst/>
            <a:gdLst/>
            <a:ahLst/>
            <a:cxnLst/>
            <a:rect l="l" t="t" r="r" b="b"/>
            <a:pathLst>
              <a:path w="209" h="315" extrusionOk="0">
                <a:moveTo>
                  <a:pt x="0" y="0"/>
                </a:moveTo>
                <a:cubicBezTo>
                  <a:pt x="0" y="249"/>
                  <a:pt x="0" y="249"/>
                  <a:pt x="0" y="249"/>
                </a:cubicBezTo>
                <a:cubicBezTo>
                  <a:pt x="0" y="258"/>
                  <a:pt x="7" y="265"/>
                  <a:pt x="17" y="265"/>
                </a:cubicBezTo>
                <a:cubicBezTo>
                  <a:pt x="83" y="265"/>
                  <a:pt x="83" y="265"/>
                  <a:pt x="83" y="265"/>
                </a:cubicBezTo>
                <a:cubicBezTo>
                  <a:pt x="104" y="315"/>
                  <a:pt x="104" y="315"/>
                  <a:pt x="104" y="315"/>
                </a:cubicBezTo>
                <a:cubicBezTo>
                  <a:pt x="126" y="265"/>
                  <a:pt x="126" y="265"/>
                  <a:pt x="126" y="265"/>
                </a:cubicBezTo>
                <a:cubicBezTo>
                  <a:pt x="192" y="265"/>
                  <a:pt x="192" y="265"/>
                  <a:pt x="192" y="265"/>
                </a:cubicBezTo>
                <a:cubicBezTo>
                  <a:pt x="202" y="265"/>
                  <a:pt x="209" y="258"/>
                  <a:pt x="209" y="249"/>
                </a:cubicBezTo>
                <a:cubicBezTo>
                  <a:pt x="209" y="0"/>
                  <a:pt x="209" y="0"/>
                  <a:pt x="209" y="0"/>
                </a:cubicBezTo>
                <a:lnTo>
                  <a:pt x="0" y="0"/>
                </a:lnTo>
                <a:close/>
              </a:path>
            </a:pathLst>
          </a:custGeom>
          <a:solidFill>
            <a:srgbClr val="F1F2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61" name="Google Shape;190;p15">
            <a:extLst>
              <a:ext uri="{FF2B5EF4-FFF2-40B4-BE49-F238E27FC236}">
                <a16:creationId xmlns:a16="http://schemas.microsoft.com/office/drawing/2014/main" id="{C821AB30-C2A2-4D38-AB94-A95619F55CC9}"/>
              </a:ext>
            </a:extLst>
          </p:cNvPr>
          <p:cNvSpPr/>
          <p:nvPr/>
        </p:nvSpPr>
        <p:spPr>
          <a:xfrm>
            <a:off x="8473825" y="2966179"/>
            <a:ext cx="681628" cy="521404"/>
          </a:xfrm>
          <a:custGeom>
            <a:avLst/>
            <a:gdLst/>
            <a:ahLst/>
            <a:cxnLst/>
            <a:rect l="l" t="t" r="r" b="b"/>
            <a:pathLst>
              <a:path w="94" h="72" extrusionOk="0">
                <a:moveTo>
                  <a:pt x="94" y="55"/>
                </a:moveTo>
                <a:cubicBezTo>
                  <a:pt x="94" y="55"/>
                  <a:pt x="94" y="55"/>
                  <a:pt x="94" y="55"/>
                </a:cubicBezTo>
                <a:cubicBezTo>
                  <a:pt x="94" y="55"/>
                  <a:pt x="94" y="55"/>
                  <a:pt x="94" y="54"/>
                </a:cubicBezTo>
                <a:cubicBezTo>
                  <a:pt x="94" y="54"/>
                  <a:pt x="94" y="54"/>
                  <a:pt x="94" y="54"/>
                </a:cubicBezTo>
                <a:cubicBezTo>
                  <a:pt x="78" y="19"/>
                  <a:pt x="78" y="19"/>
                  <a:pt x="78" y="19"/>
                </a:cubicBezTo>
                <a:cubicBezTo>
                  <a:pt x="81" y="18"/>
                  <a:pt x="83" y="16"/>
                  <a:pt x="83" y="13"/>
                </a:cubicBezTo>
                <a:cubicBezTo>
                  <a:pt x="83" y="9"/>
                  <a:pt x="81" y="7"/>
                  <a:pt x="77" y="7"/>
                </a:cubicBezTo>
                <a:cubicBezTo>
                  <a:pt x="74" y="7"/>
                  <a:pt x="71" y="9"/>
                  <a:pt x="71" y="12"/>
                </a:cubicBezTo>
                <a:cubicBezTo>
                  <a:pt x="60" y="12"/>
                  <a:pt x="60" y="12"/>
                  <a:pt x="60" y="12"/>
                </a:cubicBezTo>
                <a:cubicBezTo>
                  <a:pt x="59" y="5"/>
                  <a:pt x="54" y="0"/>
                  <a:pt x="47" y="0"/>
                </a:cubicBezTo>
                <a:cubicBezTo>
                  <a:pt x="40" y="0"/>
                  <a:pt x="35" y="5"/>
                  <a:pt x="34" y="12"/>
                </a:cubicBezTo>
                <a:cubicBezTo>
                  <a:pt x="23" y="12"/>
                  <a:pt x="23" y="12"/>
                  <a:pt x="23" y="12"/>
                </a:cubicBezTo>
                <a:cubicBezTo>
                  <a:pt x="23" y="9"/>
                  <a:pt x="20" y="7"/>
                  <a:pt x="17" y="7"/>
                </a:cubicBezTo>
                <a:cubicBezTo>
                  <a:pt x="14" y="7"/>
                  <a:pt x="11" y="9"/>
                  <a:pt x="11" y="13"/>
                </a:cubicBezTo>
                <a:cubicBezTo>
                  <a:pt x="11" y="16"/>
                  <a:pt x="13" y="18"/>
                  <a:pt x="16" y="19"/>
                </a:cubicBezTo>
                <a:cubicBezTo>
                  <a:pt x="0" y="54"/>
                  <a:pt x="0" y="54"/>
                  <a:pt x="0" y="54"/>
                </a:cubicBezTo>
                <a:cubicBezTo>
                  <a:pt x="0" y="55"/>
                  <a:pt x="0" y="55"/>
                  <a:pt x="0" y="55"/>
                </a:cubicBezTo>
                <a:cubicBezTo>
                  <a:pt x="0" y="55"/>
                  <a:pt x="0" y="55"/>
                  <a:pt x="0" y="55"/>
                </a:cubicBezTo>
                <a:cubicBezTo>
                  <a:pt x="0" y="55"/>
                  <a:pt x="0" y="55"/>
                  <a:pt x="0" y="55"/>
                </a:cubicBezTo>
                <a:cubicBezTo>
                  <a:pt x="0" y="64"/>
                  <a:pt x="8" y="72"/>
                  <a:pt x="17" y="72"/>
                </a:cubicBezTo>
                <a:cubicBezTo>
                  <a:pt x="27" y="72"/>
                  <a:pt x="34" y="64"/>
                  <a:pt x="34" y="55"/>
                </a:cubicBezTo>
                <a:cubicBezTo>
                  <a:pt x="34" y="55"/>
                  <a:pt x="34" y="55"/>
                  <a:pt x="34" y="55"/>
                </a:cubicBezTo>
                <a:cubicBezTo>
                  <a:pt x="34" y="55"/>
                  <a:pt x="34" y="55"/>
                  <a:pt x="34" y="55"/>
                </a:cubicBezTo>
                <a:cubicBezTo>
                  <a:pt x="34" y="55"/>
                  <a:pt x="34" y="55"/>
                  <a:pt x="34" y="54"/>
                </a:cubicBezTo>
                <a:cubicBezTo>
                  <a:pt x="34" y="54"/>
                  <a:pt x="34" y="54"/>
                  <a:pt x="34" y="54"/>
                </a:cubicBezTo>
                <a:cubicBezTo>
                  <a:pt x="19" y="19"/>
                  <a:pt x="19" y="19"/>
                  <a:pt x="19" y="19"/>
                </a:cubicBezTo>
                <a:cubicBezTo>
                  <a:pt x="21" y="18"/>
                  <a:pt x="23" y="16"/>
                  <a:pt x="23" y="14"/>
                </a:cubicBezTo>
                <a:cubicBezTo>
                  <a:pt x="34" y="14"/>
                  <a:pt x="34" y="14"/>
                  <a:pt x="34" y="14"/>
                </a:cubicBezTo>
                <a:cubicBezTo>
                  <a:pt x="35" y="21"/>
                  <a:pt x="40" y="26"/>
                  <a:pt x="47" y="26"/>
                </a:cubicBezTo>
                <a:cubicBezTo>
                  <a:pt x="54" y="26"/>
                  <a:pt x="59" y="21"/>
                  <a:pt x="60" y="14"/>
                </a:cubicBezTo>
                <a:cubicBezTo>
                  <a:pt x="71" y="14"/>
                  <a:pt x="71" y="14"/>
                  <a:pt x="71" y="14"/>
                </a:cubicBezTo>
                <a:cubicBezTo>
                  <a:pt x="71" y="16"/>
                  <a:pt x="73" y="19"/>
                  <a:pt x="76" y="19"/>
                </a:cubicBezTo>
                <a:cubicBezTo>
                  <a:pt x="60" y="54"/>
                  <a:pt x="60" y="54"/>
                  <a:pt x="60" y="54"/>
                </a:cubicBezTo>
                <a:cubicBezTo>
                  <a:pt x="60" y="54"/>
                  <a:pt x="60" y="54"/>
                  <a:pt x="60" y="54"/>
                </a:cubicBezTo>
                <a:cubicBezTo>
                  <a:pt x="60" y="55"/>
                  <a:pt x="60" y="55"/>
                  <a:pt x="60" y="55"/>
                </a:cubicBezTo>
                <a:cubicBezTo>
                  <a:pt x="60" y="55"/>
                  <a:pt x="60" y="55"/>
                  <a:pt x="60" y="55"/>
                </a:cubicBezTo>
                <a:cubicBezTo>
                  <a:pt x="60" y="55"/>
                  <a:pt x="60" y="55"/>
                  <a:pt x="60" y="55"/>
                </a:cubicBezTo>
                <a:cubicBezTo>
                  <a:pt x="60" y="64"/>
                  <a:pt x="68" y="72"/>
                  <a:pt x="77" y="72"/>
                </a:cubicBezTo>
                <a:cubicBezTo>
                  <a:pt x="86" y="72"/>
                  <a:pt x="94" y="64"/>
                  <a:pt x="94" y="55"/>
                </a:cubicBezTo>
                <a:close/>
                <a:moveTo>
                  <a:pt x="17" y="70"/>
                </a:moveTo>
                <a:cubicBezTo>
                  <a:pt x="9" y="70"/>
                  <a:pt x="3" y="64"/>
                  <a:pt x="2" y="56"/>
                </a:cubicBezTo>
                <a:cubicBezTo>
                  <a:pt x="32" y="56"/>
                  <a:pt x="32" y="56"/>
                  <a:pt x="32" y="56"/>
                </a:cubicBezTo>
                <a:cubicBezTo>
                  <a:pt x="32" y="64"/>
                  <a:pt x="25" y="70"/>
                  <a:pt x="17" y="70"/>
                </a:cubicBezTo>
                <a:close/>
                <a:moveTo>
                  <a:pt x="3" y="54"/>
                </a:moveTo>
                <a:cubicBezTo>
                  <a:pt x="17" y="21"/>
                  <a:pt x="17" y="21"/>
                  <a:pt x="17" y="21"/>
                </a:cubicBezTo>
                <a:cubicBezTo>
                  <a:pt x="32" y="54"/>
                  <a:pt x="32" y="54"/>
                  <a:pt x="32" y="54"/>
                </a:cubicBezTo>
                <a:lnTo>
                  <a:pt x="3" y="54"/>
                </a:lnTo>
                <a:close/>
                <a:moveTo>
                  <a:pt x="17" y="17"/>
                </a:moveTo>
                <a:cubicBezTo>
                  <a:pt x="15" y="17"/>
                  <a:pt x="13" y="15"/>
                  <a:pt x="13" y="13"/>
                </a:cubicBezTo>
                <a:cubicBezTo>
                  <a:pt x="13" y="11"/>
                  <a:pt x="15" y="9"/>
                  <a:pt x="17" y="9"/>
                </a:cubicBezTo>
                <a:cubicBezTo>
                  <a:pt x="19" y="9"/>
                  <a:pt x="21" y="11"/>
                  <a:pt x="21" y="13"/>
                </a:cubicBezTo>
                <a:cubicBezTo>
                  <a:pt x="21" y="15"/>
                  <a:pt x="19" y="17"/>
                  <a:pt x="17" y="17"/>
                </a:cubicBezTo>
                <a:close/>
                <a:moveTo>
                  <a:pt x="47" y="24"/>
                </a:moveTo>
                <a:cubicBezTo>
                  <a:pt x="41" y="24"/>
                  <a:pt x="36" y="19"/>
                  <a:pt x="36" y="13"/>
                </a:cubicBezTo>
                <a:cubicBezTo>
                  <a:pt x="36" y="7"/>
                  <a:pt x="41" y="2"/>
                  <a:pt x="47" y="2"/>
                </a:cubicBezTo>
                <a:cubicBezTo>
                  <a:pt x="53" y="2"/>
                  <a:pt x="58" y="7"/>
                  <a:pt x="58" y="13"/>
                </a:cubicBezTo>
                <a:cubicBezTo>
                  <a:pt x="58" y="19"/>
                  <a:pt x="53" y="24"/>
                  <a:pt x="47" y="24"/>
                </a:cubicBezTo>
                <a:close/>
                <a:moveTo>
                  <a:pt x="73" y="13"/>
                </a:moveTo>
                <a:cubicBezTo>
                  <a:pt x="73" y="11"/>
                  <a:pt x="75" y="9"/>
                  <a:pt x="77" y="9"/>
                </a:cubicBezTo>
                <a:cubicBezTo>
                  <a:pt x="79" y="9"/>
                  <a:pt x="81" y="11"/>
                  <a:pt x="81" y="13"/>
                </a:cubicBezTo>
                <a:cubicBezTo>
                  <a:pt x="81" y="15"/>
                  <a:pt x="79" y="17"/>
                  <a:pt x="77" y="17"/>
                </a:cubicBezTo>
                <a:cubicBezTo>
                  <a:pt x="75" y="17"/>
                  <a:pt x="73" y="15"/>
                  <a:pt x="73" y="13"/>
                </a:cubicBezTo>
                <a:close/>
                <a:moveTo>
                  <a:pt x="92" y="54"/>
                </a:moveTo>
                <a:cubicBezTo>
                  <a:pt x="62" y="54"/>
                  <a:pt x="62" y="54"/>
                  <a:pt x="62" y="54"/>
                </a:cubicBezTo>
                <a:cubicBezTo>
                  <a:pt x="77" y="21"/>
                  <a:pt x="77" y="21"/>
                  <a:pt x="77" y="21"/>
                </a:cubicBezTo>
                <a:lnTo>
                  <a:pt x="92" y="54"/>
                </a:lnTo>
                <a:close/>
                <a:moveTo>
                  <a:pt x="77" y="70"/>
                </a:moveTo>
                <a:cubicBezTo>
                  <a:pt x="69" y="70"/>
                  <a:pt x="62" y="64"/>
                  <a:pt x="62" y="56"/>
                </a:cubicBezTo>
                <a:cubicBezTo>
                  <a:pt x="92" y="56"/>
                  <a:pt x="92" y="56"/>
                  <a:pt x="92" y="56"/>
                </a:cubicBezTo>
                <a:cubicBezTo>
                  <a:pt x="92" y="64"/>
                  <a:pt x="85" y="70"/>
                  <a:pt x="77" y="70"/>
                </a:cubicBezTo>
                <a:close/>
              </a:path>
            </a:pathLst>
          </a:custGeom>
          <a:solidFill>
            <a:srgbClr val="A7A9AC"/>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62" name="Google Shape;191;p15">
            <a:extLst>
              <a:ext uri="{FF2B5EF4-FFF2-40B4-BE49-F238E27FC236}">
                <a16:creationId xmlns:a16="http://schemas.microsoft.com/office/drawing/2014/main" id="{070EB670-EED6-4042-B697-91A80E839A4C}"/>
              </a:ext>
            </a:extLst>
          </p:cNvPr>
          <p:cNvSpPr/>
          <p:nvPr/>
        </p:nvSpPr>
        <p:spPr>
          <a:xfrm>
            <a:off x="8547147" y="3319051"/>
            <a:ext cx="57029" cy="13579"/>
          </a:xfrm>
          <a:custGeom>
            <a:avLst/>
            <a:gdLst/>
            <a:ahLst/>
            <a:cxnLst/>
            <a:rect l="l" t="t" r="r" b="b"/>
            <a:pathLst>
              <a:path w="8" h="2" extrusionOk="0">
                <a:moveTo>
                  <a:pt x="1" y="2"/>
                </a:moveTo>
                <a:cubicBezTo>
                  <a:pt x="7" y="2"/>
                  <a:pt x="7" y="2"/>
                  <a:pt x="7" y="2"/>
                </a:cubicBezTo>
                <a:cubicBezTo>
                  <a:pt x="8" y="2"/>
                  <a:pt x="8" y="2"/>
                  <a:pt x="8" y="1"/>
                </a:cubicBezTo>
                <a:cubicBezTo>
                  <a:pt x="8" y="1"/>
                  <a:pt x="8" y="0"/>
                  <a:pt x="7" y="0"/>
                </a:cubicBezTo>
                <a:cubicBezTo>
                  <a:pt x="1" y="0"/>
                  <a:pt x="1" y="0"/>
                  <a:pt x="1" y="0"/>
                </a:cubicBezTo>
                <a:cubicBezTo>
                  <a:pt x="0" y="0"/>
                  <a:pt x="0" y="1"/>
                  <a:pt x="0" y="1"/>
                </a:cubicBezTo>
                <a:cubicBezTo>
                  <a:pt x="0" y="2"/>
                  <a:pt x="0" y="2"/>
                  <a:pt x="1" y="2"/>
                </a:cubicBezTo>
                <a:close/>
              </a:path>
            </a:pathLst>
          </a:custGeom>
          <a:solidFill>
            <a:srgbClr val="A7A9AC"/>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63" name="Google Shape;192;p15">
            <a:extLst>
              <a:ext uri="{FF2B5EF4-FFF2-40B4-BE49-F238E27FC236}">
                <a16:creationId xmlns:a16="http://schemas.microsoft.com/office/drawing/2014/main" id="{4F80A143-D630-4269-8F63-B9D9ABEF5EBB}"/>
              </a:ext>
            </a:extLst>
          </p:cNvPr>
          <p:cNvSpPr/>
          <p:nvPr/>
        </p:nvSpPr>
        <p:spPr>
          <a:xfrm>
            <a:off x="8590597" y="3346208"/>
            <a:ext cx="48882" cy="16294"/>
          </a:xfrm>
          <a:custGeom>
            <a:avLst/>
            <a:gdLst/>
            <a:ahLst/>
            <a:cxnLst/>
            <a:rect l="l" t="t" r="r" b="b"/>
            <a:pathLst>
              <a:path w="7" h="2" extrusionOk="0">
                <a:moveTo>
                  <a:pt x="0" y="1"/>
                </a:moveTo>
                <a:cubicBezTo>
                  <a:pt x="0" y="2"/>
                  <a:pt x="0" y="2"/>
                  <a:pt x="1" y="2"/>
                </a:cubicBezTo>
                <a:cubicBezTo>
                  <a:pt x="6" y="2"/>
                  <a:pt x="6" y="2"/>
                  <a:pt x="6" y="2"/>
                </a:cubicBezTo>
                <a:cubicBezTo>
                  <a:pt x="7" y="2"/>
                  <a:pt x="7" y="2"/>
                  <a:pt x="7" y="1"/>
                </a:cubicBezTo>
                <a:cubicBezTo>
                  <a:pt x="7" y="1"/>
                  <a:pt x="7" y="0"/>
                  <a:pt x="6" y="0"/>
                </a:cubicBezTo>
                <a:cubicBezTo>
                  <a:pt x="1" y="0"/>
                  <a:pt x="1" y="0"/>
                  <a:pt x="1" y="0"/>
                </a:cubicBezTo>
                <a:cubicBezTo>
                  <a:pt x="0" y="0"/>
                  <a:pt x="0" y="1"/>
                  <a:pt x="0" y="1"/>
                </a:cubicBezTo>
                <a:close/>
              </a:path>
            </a:pathLst>
          </a:custGeom>
          <a:solidFill>
            <a:srgbClr val="A7A9AC"/>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64" name="Google Shape;193;p15">
            <a:extLst>
              <a:ext uri="{FF2B5EF4-FFF2-40B4-BE49-F238E27FC236}">
                <a16:creationId xmlns:a16="http://schemas.microsoft.com/office/drawing/2014/main" id="{A20B8039-C2A3-42CA-A873-3F356FFADFE2}"/>
              </a:ext>
            </a:extLst>
          </p:cNvPr>
          <p:cNvSpPr/>
          <p:nvPr/>
        </p:nvSpPr>
        <p:spPr>
          <a:xfrm>
            <a:off x="8981650" y="3310903"/>
            <a:ext cx="57029" cy="13579"/>
          </a:xfrm>
          <a:custGeom>
            <a:avLst/>
            <a:gdLst/>
            <a:ahLst/>
            <a:cxnLst/>
            <a:rect l="l" t="t" r="r" b="b"/>
            <a:pathLst>
              <a:path w="8" h="2" extrusionOk="0">
                <a:moveTo>
                  <a:pt x="1" y="2"/>
                </a:moveTo>
                <a:cubicBezTo>
                  <a:pt x="7" y="2"/>
                  <a:pt x="7" y="2"/>
                  <a:pt x="7" y="2"/>
                </a:cubicBezTo>
                <a:cubicBezTo>
                  <a:pt x="8" y="2"/>
                  <a:pt x="8" y="2"/>
                  <a:pt x="8" y="1"/>
                </a:cubicBezTo>
                <a:cubicBezTo>
                  <a:pt x="8" y="1"/>
                  <a:pt x="8" y="0"/>
                  <a:pt x="7" y="0"/>
                </a:cubicBezTo>
                <a:cubicBezTo>
                  <a:pt x="1" y="0"/>
                  <a:pt x="1" y="0"/>
                  <a:pt x="1" y="0"/>
                </a:cubicBezTo>
                <a:cubicBezTo>
                  <a:pt x="0" y="0"/>
                  <a:pt x="0" y="1"/>
                  <a:pt x="0" y="1"/>
                </a:cubicBezTo>
                <a:cubicBezTo>
                  <a:pt x="0" y="2"/>
                  <a:pt x="0" y="2"/>
                  <a:pt x="1" y="2"/>
                </a:cubicBezTo>
                <a:close/>
              </a:path>
            </a:pathLst>
          </a:custGeom>
          <a:solidFill>
            <a:srgbClr val="A7A9AC"/>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65" name="Google Shape;194;p15">
            <a:extLst>
              <a:ext uri="{FF2B5EF4-FFF2-40B4-BE49-F238E27FC236}">
                <a16:creationId xmlns:a16="http://schemas.microsoft.com/office/drawing/2014/main" id="{D042B413-17FB-4624-BEAC-74F450501323}"/>
              </a:ext>
            </a:extLst>
          </p:cNvPr>
          <p:cNvSpPr/>
          <p:nvPr/>
        </p:nvSpPr>
        <p:spPr>
          <a:xfrm>
            <a:off x="9025100" y="3346208"/>
            <a:ext cx="51598" cy="16294"/>
          </a:xfrm>
          <a:custGeom>
            <a:avLst/>
            <a:gdLst/>
            <a:ahLst/>
            <a:cxnLst/>
            <a:rect l="l" t="t" r="r" b="b"/>
            <a:pathLst>
              <a:path w="7" h="2" extrusionOk="0">
                <a:moveTo>
                  <a:pt x="0" y="1"/>
                </a:moveTo>
                <a:cubicBezTo>
                  <a:pt x="0" y="1"/>
                  <a:pt x="0" y="2"/>
                  <a:pt x="1" y="2"/>
                </a:cubicBezTo>
                <a:cubicBezTo>
                  <a:pt x="6" y="2"/>
                  <a:pt x="6" y="2"/>
                  <a:pt x="6" y="2"/>
                </a:cubicBezTo>
                <a:cubicBezTo>
                  <a:pt x="7" y="2"/>
                  <a:pt x="7" y="1"/>
                  <a:pt x="7" y="1"/>
                </a:cubicBezTo>
                <a:cubicBezTo>
                  <a:pt x="7" y="0"/>
                  <a:pt x="7" y="0"/>
                  <a:pt x="6" y="0"/>
                </a:cubicBezTo>
                <a:cubicBezTo>
                  <a:pt x="1" y="0"/>
                  <a:pt x="1" y="0"/>
                  <a:pt x="1" y="0"/>
                </a:cubicBezTo>
                <a:cubicBezTo>
                  <a:pt x="0" y="0"/>
                  <a:pt x="0" y="0"/>
                  <a:pt x="0" y="1"/>
                </a:cubicBezTo>
                <a:close/>
              </a:path>
            </a:pathLst>
          </a:custGeom>
          <a:solidFill>
            <a:srgbClr val="A7A9AC"/>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67" name="Google Shape;196;p15">
            <a:extLst>
              <a:ext uri="{FF2B5EF4-FFF2-40B4-BE49-F238E27FC236}">
                <a16:creationId xmlns:a16="http://schemas.microsoft.com/office/drawing/2014/main" id="{7A8F6EA3-3A55-443E-A184-45BD43762E42}"/>
              </a:ext>
            </a:extLst>
          </p:cNvPr>
          <p:cNvPicPr preferRelativeResize="0"/>
          <p:nvPr/>
        </p:nvPicPr>
        <p:blipFill rotWithShape="1">
          <a:blip r:embed="rId2">
            <a:alphaModFix/>
          </a:blip>
          <a:srcRect/>
          <a:stretch/>
        </p:blipFill>
        <p:spPr>
          <a:xfrm>
            <a:off x="1539861" y="2535682"/>
            <a:ext cx="1142700" cy="1142700"/>
          </a:xfrm>
          <a:prstGeom prst="ellipse">
            <a:avLst/>
          </a:prstGeom>
          <a:noFill/>
          <a:ln>
            <a:noFill/>
          </a:ln>
        </p:spPr>
      </p:pic>
      <p:pic>
        <p:nvPicPr>
          <p:cNvPr id="73" name="Google Shape;202;p15">
            <a:extLst>
              <a:ext uri="{FF2B5EF4-FFF2-40B4-BE49-F238E27FC236}">
                <a16:creationId xmlns:a16="http://schemas.microsoft.com/office/drawing/2014/main" id="{C3D285DC-EB6A-438F-96A4-E953E69D87E3}"/>
              </a:ext>
            </a:extLst>
          </p:cNvPr>
          <p:cNvPicPr preferRelativeResize="0"/>
          <p:nvPr/>
        </p:nvPicPr>
        <p:blipFill rotWithShape="1">
          <a:blip r:embed="rId2">
            <a:alphaModFix/>
          </a:blip>
          <a:srcRect/>
          <a:stretch/>
        </p:blipFill>
        <p:spPr>
          <a:xfrm>
            <a:off x="8254149" y="2834420"/>
            <a:ext cx="1142700" cy="1142700"/>
          </a:xfrm>
          <a:prstGeom prst="ellipse">
            <a:avLst/>
          </a:prstGeom>
          <a:noFill/>
          <a:ln>
            <a:noFill/>
          </a:ln>
        </p:spPr>
      </p:pic>
      <p:pic>
        <p:nvPicPr>
          <p:cNvPr id="78" name="Picture 77" descr="A person wearing a suit and tie smiling at the camera&#10;&#10;Description automatically generated">
            <a:extLst>
              <a:ext uri="{FF2B5EF4-FFF2-40B4-BE49-F238E27FC236}">
                <a16:creationId xmlns:a16="http://schemas.microsoft.com/office/drawing/2014/main" id="{76185914-A427-4E46-93C1-723A271E80AF}"/>
              </a:ext>
            </a:extLst>
          </p:cNvPr>
          <p:cNvPicPr>
            <a:picLocks noChangeAspect="1"/>
          </p:cNvPicPr>
          <p:nvPr/>
        </p:nvPicPr>
        <p:blipFill rotWithShape="1">
          <a:blip r:embed="rId3">
            <a:extLst>
              <a:ext uri="{28A0092B-C50C-407E-A947-70E740481C1C}">
                <a14:useLocalDpi xmlns:a14="http://schemas.microsoft.com/office/drawing/2010/main" val="0"/>
              </a:ext>
            </a:extLst>
          </a:blip>
          <a:srcRect b="24425"/>
          <a:stretch/>
        </p:blipFill>
        <p:spPr>
          <a:xfrm>
            <a:off x="1431845" y="2456320"/>
            <a:ext cx="1354332" cy="1363593"/>
          </a:xfrm>
          <a:prstGeom prst="ellipse">
            <a:avLst/>
          </a:prstGeom>
        </p:spPr>
      </p:pic>
      <p:sp>
        <p:nvSpPr>
          <p:cNvPr id="80" name="Google Shape;135;p15">
            <a:extLst>
              <a:ext uri="{FF2B5EF4-FFF2-40B4-BE49-F238E27FC236}">
                <a16:creationId xmlns:a16="http://schemas.microsoft.com/office/drawing/2014/main" id="{1BE58AE4-5B4A-4F5F-AC08-E158B4F1362B}"/>
              </a:ext>
            </a:extLst>
          </p:cNvPr>
          <p:cNvSpPr/>
          <p:nvPr/>
        </p:nvSpPr>
        <p:spPr>
          <a:xfrm>
            <a:off x="5680754" y="1336667"/>
            <a:ext cx="1515330" cy="320446"/>
          </a:xfrm>
          <a:custGeom>
            <a:avLst/>
            <a:gdLst/>
            <a:ahLst/>
            <a:cxnLst/>
            <a:rect l="l" t="t" r="r" b="b"/>
            <a:pathLst>
              <a:path w="209" h="44" extrusionOk="0">
                <a:moveTo>
                  <a:pt x="209" y="16"/>
                </a:moveTo>
                <a:cubicBezTo>
                  <a:pt x="209" y="7"/>
                  <a:pt x="202" y="0"/>
                  <a:pt x="193" y="0"/>
                </a:cubicBezTo>
                <a:cubicBezTo>
                  <a:pt x="17" y="0"/>
                  <a:pt x="17" y="0"/>
                  <a:pt x="17" y="0"/>
                </a:cubicBezTo>
                <a:cubicBezTo>
                  <a:pt x="7" y="0"/>
                  <a:pt x="0" y="7"/>
                  <a:pt x="0" y="16"/>
                </a:cubicBezTo>
                <a:cubicBezTo>
                  <a:pt x="0" y="44"/>
                  <a:pt x="0" y="44"/>
                  <a:pt x="0" y="44"/>
                </a:cubicBezTo>
                <a:cubicBezTo>
                  <a:pt x="209" y="44"/>
                  <a:pt x="209" y="44"/>
                  <a:pt x="209" y="44"/>
                </a:cubicBezTo>
                <a:lnTo>
                  <a:pt x="209" y="16"/>
                </a:lnTo>
                <a:close/>
              </a:path>
            </a:pathLst>
          </a:custGeom>
          <a:solidFill>
            <a:srgbClr val="FFC16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81" name="Google Shape;136;p15">
            <a:extLst>
              <a:ext uri="{FF2B5EF4-FFF2-40B4-BE49-F238E27FC236}">
                <a16:creationId xmlns:a16="http://schemas.microsoft.com/office/drawing/2014/main" id="{8B03CE8B-9CB7-459E-AE68-62493F2BE158}"/>
              </a:ext>
            </a:extLst>
          </p:cNvPr>
          <p:cNvSpPr/>
          <p:nvPr/>
        </p:nvSpPr>
        <p:spPr>
          <a:xfrm>
            <a:off x="5680754" y="1336667"/>
            <a:ext cx="1515330" cy="190095"/>
          </a:xfrm>
          <a:custGeom>
            <a:avLst/>
            <a:gdLst/>
            <a:ahLst/>
            <a:cxnLst/>
            <a:rect l="l" t="t" r="r" b="b"/>
            <a:pathLst>
              <a:path w="209" h="26" extrusionOk="0">
                <a:moveTo>
                  <a:pt x="193" y="0"/>
                </a:moveTo>
                <a:cubicBezTo>
                  <a:pt x="17" y="0"/>
                  <a:pt x="17" y="0"/>
                  <a:pt x="17" y="0"/>
                </a:cubicBezTo>
                <a:cubicBezTo>
                  <a:pt x="7" y="0"/>
                  <a:pt x="0" y="7"/>
                  <a:pt x="0" y="16"/>
                </a:cubicBezTo>
                <a:cubicBezTo>
                  <a:pt x="0" y="26"/>
                  <a:pt x="0" y="26"/>
                  <a:pt x="0" y="26"/>
                </a:cubicBezTo>
                <a:cubicBezTo>
                  <a:pt x="0" y="17"/>
                  <a:pt x="7" y="9"/>
                  <a:pt x="17" y="9"/>
                </a:cubicBezTo>
                <a:cubicBezTo>
                  <a:pt x="193" y="9"/>
                  <a:pt x="193" y="9"/>
                  <a:pt x="193" y="9"/>
                </a:cubicBezTo>
                <a:cubicBezTo>
                  <a:pt x="202" y="9"/>
                  <a:pt x="209" y="17"/>
                  <a:pt x="209" y="26"/>
                </a:cubicBezTo>
                <a:cubicBezTo>
                  <a:pt x="209" y="16"/>
                  <a:pt x="209" y="16"/>
                  <a:pt x="209" y="16"/>
                </a:cubicBezTo>
                <a:cubicBezTo>
                  <a:pt x="209" y="7"/>
                  <a:pt x="202" y="0"/>
                  <a:pt x="193"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82" name="Google Shape;137;p15">
            <a:extLst>
              <a:ext uri="{FF2B5EF4-FFF2-40B4-BE49-F238E27FC236}">
                <a16:creationId xmlns:a16="http://schemas.microsoft.com/office/drawing/2014/main" id="{CD8022F7-90C9-4A05-B8B0-B3EB17F83580}"/>
              </a:ext>
            </a:extLst>
          </p:cNvPr>
          <p:cNvSpPr/>
          <p:nvPr/>
        </p:nvSpPr>
        <p:spPr>
          <a:xfrm>
            <a:off x="5680754" y="1657112"/>
            <a:ext cx="1515330" cy="2346318"/>
          </a:xfrm>
          <a:custGeom>
            <a:avLst/>
            <a:gdLst/>
            <a:ahLst/>
            <a:cxnLst/>
            <a:rect l="l" t="t" r="r" b="b"/>
            <a:pathLst>
              <a:path w="209" h="323" extrusionOk="0">
                <a:moveTo>
                  <a:pt x="0" y="0"/>
                </a:moveTo>
                <a:cubicBezTo>
                  <a:pt x="0" y="254"/>
                  <a:pt x="0" y="254"/>
                  <a:pt x="0" y="254"/>
                </a:cubicBezTo>
                <a:cubicBezTo>
                  <a:pt x="0" y="263"/>
                  <a:pt x="7" y="271"/>
                  <a:pt x="17" y="271"/>
                </a:cubicBezTo>
                <a:cubicBezTo>
                  <a:pt x="82" y="271"/>
                  <a:pt x="82" y="271"/>
                  <a:pt x="82" y="271"/>
                </a:cubicBezTo>
                <a:cubicBezTo>
                  <a:pt x="105" y="323"/>
                  <a:pt x="105" y="323"/>
                  <a:pt x="105" y="323"/>
                </a:cubicBezTo>
                <a:cubicBezTo>
                  <a:pt x="128" y="271"/>
                  <a:pt x="128" y="271"/>
                  <a:pt x="128" y="271"/>
                </a:cubicBezTo>
                <a:cubicBezTo>
                  <a:pt x="193" y="271"/>
                  <a:pt x="193" y="271"/>
                  <a:pt x="193" y="271"/>
                </a:cubicBezTo>
                <a:cubicBezTo>
                  <a:pt x="202" y="271"/>
                  <a:pt x="209" y="263"/>
                  <a:pt x="209" y="254"/>
                </a:cubicBezTo>
                <a:cubicBezTo>
                  <a:pt x="209" y="0"/>
                  <a:pt x="209" y="0"/>
                  <a:pt x="209" y="0"/>
                </a:cubicBezTo>
                <a:lnTo>
                  <a:pt x="0" y="0"/>
                </a:lnTo>
                <a:close/>
              </a:path>
            </a:pathLst>
          </a:custGeom>
          <a:solidFill>
            <a:srgbClr val="F1F2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83" name="Google Shape;163;p15">
            <a:extLst>
              <a:ext uri="{FF2B5EF4-FFF2-40B4-BE49-F238E27FC236}">
                <a16:creationId xmlns:a16="http://schemas.microsoft.com/office/drawing/2014/main" id="{189FCC71-08F0-4270-94DC-55B5AA9895AC}"/>
              </a:ext>
            </a:extLst>
          </p:cNvPr>
          <p:cNvSpPr/>
          <p:nvPr/>
        </p:nvSpPr>
        <p:spPr>
          <a:xfrm>
            <a:off x="6166855" y="1925962"/>
            <a:ext cx="529552" cy="339457"/>
          </a:xfrm>
          <a:custGeom>
            <a:avLst/>
            <a:gdLst/>
            <a:ahLst/>
            <a:cxnLst/>
            <a:rect l="l" t="t" r="r" b="b"/>
            <a:pathLst>
              <a:path w="195" h="125" extrusionOk="0">
                <a:moveTo>
                  <a:pt x="0" y="0"/>
                </a:moveTo>
                <a:lnTo>
                  <a:pt x="0" y="125"/>
                </a:lnTo>
                <a:lnTo>
                  <a:pt x="195" y="125"/>
                </a:lnTo>
                <a:lnTo>
                  <a:pt x="195" y="0"/>
                </a:lnTo>
                <a:lnTo>
                  <a:pt x="0" y="0"/>
                </a:lnTo>
                <a:close/>
                <a:moveTo>
                  <a:pt x="189" y="120"/>
                </a:moveTo>
                <a:lnTo>
                  <a:pt x="5" y="120"/>
                </a:lnTo>
                <a:lnTo>
                  <a:pt x="5" y="5"/>
                </a:lnTo>
                <a:lnTo>
                  <a:pt x="189" y="5"/>
                </a:lnTo>
                <a:lnTo>
                  <a:pt x="189" y="120"/>
                </a:lnTo>
                <a:close/>
              </a:path>
            </a:pathLst>
          </a:custGeom>
          <a:solidFill>
            <a:srgbClr val="A7A9AC"/>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84" name="Google Shape;164;p15">
            <a:extLst>
              <a:ext uri="{FF2B5EF4-FFF2-40B4-BE49-F238E27FC236}">
                <a16:creationId xmlns:a16="http://schemas.microsoft.com/office/drawing/2014/main" id="{87C1DB35-2B63-4F1C-BC71-E38ACFA5059C}"/>
              </a:ext>
            </a:extLst>
          </p:cNvPr>
          <p:cNvSpPr/>
          <p:nvPr/>
        </p:nvSpPr>
        <p:spPr>
          <a:xfrm>
            <a:off x="6362382" y="2281711"/>
            <a:ext cx="138499" cy="108626"/>
          </a:xfrm>
          <a:custGeom>
            <a:avLst/>
            <a:gdLst/>
            <a:ahLst/>
            <a:cxnLst/>
            <a:rect l="l" t="t" r="r" b="b"/>
            <a:pathLst>
              <a:path w="51" h="40" extrusionOk="0">
                <a:moveTo>
                  <a:pt x="48" y="5"/>
                </a:moveTo>
                <a:lnTo>
                  <a:pt x="48" y="0"/>
                </a:lnTo>
                <a:lnTo>
                  <a:pt x="2" y="0"/>
                </a:lnTo>
                <a:lnTo>
                  <a:pt x="2" y="5"/>
                </a:lnTo>
                <a:lnTo>
                  <a:pt x="21" y="5"/>
                </a:lnTo>
                <a:lnTo>
                  <a:pt x="0" y="37"/>
                </a:lnTo>
                <a:lnTo>
                  <a:pt x="5" y="40"/>
                </a:lnTo>
                <a:lnTo>
                  <a:pt x="27" y="5"/>
                </a:lnTo>
                <a:lnTo>
                  <a:pt x="48" y="40"/>
                </a:lnTo>
                <a:lnTo>
                  <a:pt x="51" y="37"/>
                </a:lnTo>
                <a:lnTo>
                  <a:pt x="29" y="5"/>
                </a:lnTo>
                <a:lnTo>
                  <a:pt x="48" y="5"/>
                </a:lnTo>
                <a:close/>
              </a:path>
            </a:pathLst>
          </a:custGeom>
          <a:solidFill>
            <a:srgbClr val="A7A9AC"/>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85" name="Google Shape;165;p15">
            <a:extLst>
              <a:ext uri="{FF2B5EF4-FFF2-40B4-BE49-F238E27FC236}">
                <a16:creationId xmlns:a16="http://schemas.microsoft.com/office/drawing/2014/main" id="{72CE7A2F-D41E-455D-9BFE-4EC1D25DC948}"/>
              </a:ext>
            </a:extLst>
          </p:cNvPr>
          <p:cNvSpPr/>
          <p:nvPr/>
        </p:nvSpPr>
        <p:spPr>
          <a:xfrm>
            <a:off x="6367813" y="1896089"/>
            <a:ext cx="124800" cy="13500"/>
          </a:xfrm>
          <a:prstGeom prst="rect">
            <a:avLst/>
          </a:prstGeom>
          <a:solidFill>
            <a:srgbClr val="A7A9AC"/>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86" name="Google Shape;166;p15">
            <a:extLst>
              <a:ext uri="{FF2B5EF4-FFF2-40B4-BE49-F238E27FC236}">
                <a16:creationId xmlns:a16="http://schemas.microsoft.com/office/drawing/2014/main" id="{8A8B47F0-CAC2-43A0-B67E-4359FC9F3339}"/>
              </a:ext>
            </a:extLst>
          </p:cNvPr>
          <p:cNvSpPr/>
          <p:nvPr/>
        </p:nvSpPr>
        <p:spPr>
          <a:xfrm>
            <a:off x="6232031" y="2004715"/>
            <a:ext cx="377476" cy="173801"/>
          </a:xfrm>
          <a:custGeom>
            <a:avLst/>
            <a:gdLst/>
            <a:ahLst/>
            <a:cxnLst/>
            <a:rect l="l" t="t" r="r" b="b"/>
            <a:pathLst>
              <a:path w="139" h="64" extrusionOk="0">
                <a:moveTo>
                  <a:pt x="59" y="8"/>
                </a:moveTo>
                <a:lnTo>
                  <a:pt x="99" y="48"/>
                </a:lnTo>
                <a:lnTo>
                  <a:pt x="139" y="8"/>
                </a:lnTo>
                <a:lnTo>
                  <a:pt x="136" y="3"/>
                </a:lnTo>
                <a:lnTo>
                  <a:pt x="99" y="40"/>
                </a:lnTo>
                <a:lnTo>
                  <a:pt x="59" y="0"/>
                </a:lnTo>
                <a:lnTo>
                  <a:pt x="0" y="62"/>
                </a:lnTo>
                <a:lnTo>
                  <a:pt x="5" y="64"/>
                </a:lnTo>
                <a:lnTo>
                  <a:pt x="59" y="8"/>
                </a:lnTo>
                <a:close/>
              </a:path>
            </a:pathLst>
          </a:custGeom>
          <a:solidFill>
            <a:srgbClr val="A7A9AC"/>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87" name="Google Shape;171;p15">
            <a:extLst>
              <a:ext uri="{FF2B5EF4-FFF2-40B4-BE49-F238E27FC236}">
                <a16:creationId xmlns:a16="http://schemas.microsoft.com/office/drawing/2014/main" id="{51B2B5F0-FC6C-4C77-B884-253BD4DE9E40}"/>
              </a:ext>
            </a:extLst>
          </p:cNvPr>
          <p:cNvSpPr txBox="1"/>
          <p:nvPr/>
        </p:nvSpPr>
        <p:spPr>
          <a:xfrm>
            <a:off x="5763965" y="1372391"/>
            <a:ext cx="1412700" cy="344400"/>
          </a:xfrm>
          <a:prstGeom prst="rect">
            <a:avLst/>
          </a:prstGeom>
          <a:noFill/>
          <a:ln>
            <a:noFill/>
          </a:ln>
        </p:spPr>
        <p:txBody>
          <a:bodyPr spcFirstLastPara="1" wrap="square" lIns="91425" tIns="45700" rIns="91425" bIns="45700" anchor="t" anchorCtr="0">
            <a:noAutofit/>
          </a:bodyPr>
          <a:lstStyle/>
          <a:p>
            <a:pPr algn="ctr"/>
            <a:r>
              <a:rPr lang="en-US" b="1">
                <a:latin typeface="Century" panose="02040604050505020304" pitchFamily="18" charset="0"/>
                <a:ea typeface="Permanent Marker"/>
                <a:cs typeface="Permanent Marker"/>
                <a:sym typeface="Permanent Marker"/>
              </a:rPr>
              <a:t>B</a:t>
            </a:r>
            <a:r>
              <a:rPr lang="en-US" altLang="zh-CN" b="1">
                <a:latin typeface="Century" panose="02040604050505020304" pitchFamily="18" charset="0"/>
                <a:ea typeface="Permanent Marker"/>
                <a:cs typeface="Permanent Marker"/>
                <a:sym typeface="Permanent Marker"/>
              </a:rPr>
              <a:t>arbara Wu</a:t>
            </a:r>
            <a:endParaRPr lang="en-US" b="1">
              <a:latin typeface="Century" panose="02040604050505020304" pitchFamily="18" charset="0"/>
              <a:ea typeface="Permanent Marker"/>
              <a:cs typeface="Permanent Marker"/>
              <a:sym typeface="Permanent Marker"/>
            </a:endParaRPr>
          </a:p>
        </p:txBody>
      </p:sp>
      <p:pic>
        <p:nvPicPr>
          <p:cNvPr id="88" name="Google Shape;196;p15">
            <a:extLst>
              <a:ext uri="{FF2B5EF4-FFF2-40B4-BE49-F238E27FC236}">
                <a16:creationId xmlns:a16="http://schemas.microsoft.com/office/drawing/2014/main" id="{5CF6A50A-EEA7-4AB5-BF05-01F1BFAEBD2F}"/>
              </a:ext>
            </a:extLst>
          </p:cNvPr>
          <p:cNvPicPr preferRelativeResize="0"/>
          <p:nvPr/>
        </p:nvPicPr>
        <p:blipFill rotWithShape="1">
          <a:blip r:embed="rId2">
            <a:alphaModFix/>
          </a:blip>
          <a:srcRect/>
          <a:stretch/>
        </p:blipFill>
        <p:spPr>
          <a:xfrm>
            <a:off x="5849482" y="1735969"/>
            <a:ext cx="1142700" cy="1142700"/>
          </a:xfrm>
          <a:prstGeom prst="ellipse">
            <a:avLst/>
          </a:prstGeom>
          <a:noFill/>
          <a:ln>
            <a:noFill/>
          </a:ln>
        </p:spPr>
      </p:pic>
      <p:pic>
        <p:nvPicPr>
          <p:cNvPr id="90" name="Picture 89">
            <a:extLst>
              <a:ext uri="{FF2B5EF4-FFF2-40B4-BE49-F238E27FC236}">
                <a16:creationId xmlns:a16="http://schemas.microsoft.com/office/drawing/2014/main" id="{FDDDDF80-747C-4E9A-B578-D1327125EE7A}"/>
              </a:ext>
            </a:extLst>
          </p:cNvPr>
          <p:cNvPicPr>
            <a:picLocks noChangeAspect="1"/>
          </p:cNvPicPr>
          <p:nvPr/>
        </p:nvPicPr>
        <p:blipFill rotWithShape="1">
          <a:blip r:embed="rId4">
            <a:extLst>
              <a:ext uri="{28A0092B-C50C-407E-A947-70E740481C1C}">
                <a14:useLocalDpi xmlns:a14="http://schemas.microsoft.com/office/drawing/2010/main" val="0"/>
              </a:ext>
            </a:extLst>
          </a:blip>
          <a:srcRect l="4587" t="3846" r="135" b="876"/>
          <a:stretch/>
        </p:blipFill>
        <p:spPr>
          <a:xfrm>
            <a:off x="3380513" y="1897325"/>
            <a:ext cx="1363593" cy="1363593"/>
          </a:xfrm>
          <a:prstGeom prst="ellipse">
            <a:avLst/>
          </a:prstGeom>
          <a:noFill/>
          <a:ln w="190500" cap="rnd">
            <a:noFill/>
          </a:ln>
          <a:effectLst>
            <a:outerShdw blurRad="50800" dist="50800" dir="5400000" sx="12000" sy="12000" algn="ctr" rotWithShape="0">
              <a:schemeClr val="bg1"/>
            </a:outerShdw>
          </a:effectLst>
          <a:scene3d>
            <a:camera prst="orthographicFront"/>
            <a:lightRig rig="twoPt" dir="t">
              <a:rot lat="0" lon="0" rev="7800000"/>
            </a:lightRig>
          </a:scene3d>
          <a:sp3d contourW="6350">
            <a:bevelT w="50800" h="16510"/>
            <a:contourClr>
              <a:srgbClr val="C0C0C0"/>
            </a:contourClr>
          </a:sp3d>
        </p:spPr>
      </p:pic>
      <p:pic>
        <p:nvPicPr>
          <p:cNvPr id="91" name="Picture 90" descr="A person smiling for the camera&#10;&#10;Description automatically generated">
            <a:extLst>
              <a:ext uri="{FF2B5EF4-FFF2-40B4-BE49-F238E27FC236}">
                <a16:creationId xmlns:a16="http://schemas.microsoft.com/office/drawing/2014/main" id="{82C8D3A3-AFD4-460A-886F-6B65D62D7A19}"/>
              </a:ext>
            </a:extLst>
          </p:cNvPr>
          <p:cNvPicPr>
            <a:picLocks noChangeAspect="1"/>
          </p:cNvPicPr>
          <p:nvPr/>
        </p:nvPicPr>
        <p:blipFill rotWithShape="1">
          <a:blip r:embed="rId5">
            <a:extLst>
              <a:ext uri="{28A0092B-C50C-407E-A947-70E740481C1C}">
                <a14:useLocalDpi xmlns:a14="http://schemas.microsoft.com/office/drawing/2010/main" val="0"/>
              </a:ext>
            </a:extLst>
          </a:blip>
          <a:srcRect l="10362" t="13346" r="11740" b="6930"/>
          <a:stretch/>
        </p:blipFill>
        <p:spPr>
          <a:xfrm>
            <a:off x="5806307" y="1710290"/>
            <a:ext cx="1266573" cy="1262993"/>
          </a:xfrm>
          <a:prstGeom prst="ellipse">
            <a:avLst/>
          </a:prstGeom>
          <a:noFill/>
          <a:ln w="190500" cap="rnd">
            <a:noFill/>
          </a:ln>
          <a:effectLst>
            <a:outerShdw blurRad="50800" dist="50800" dir="5400000" sx="12000" sy="12000" algn="ctr" rotWithShape="0">
              <a:schemeClr val="bg1"/>
            </a:outerShdw>
          </a:effectLst>
          <a:scene3d>
            <a:camera prst="orthographicFront"/>
            <a:lightRig rig="twoPt" dir="t">
              <a:rot lat="0" lon="0" rev="7800000"/>
            </a:lightRig>
          </a:scene3d>
          <a:sp3d contourW="6350">
            <a:bevelT w="50800" h="16510"/>
            <a:contourClr>
              <a:srgbClr val="C0C0C0"/>
            </a:contourClr>
          </a:sp3d>
        </p:spPr>
      </p:pic>
      <p:sp>
        <p:nvSpPr>
          <p:cNvPr id="92" name="Google Shape;171;p15">
            <a:extLst>
              <a:ext uri="{FF2B5EF4-FFF2-40B4-BE49-F238E27FC236}">
                <a16:creationId xmlns:a16="http://schemas.microsoft.com/office/drawing/2014/main" id="{3E3C5048-429E-4655-941A-3DB61EC43260}"/>
              </a:ext>
            </a:extLst>
          </p:cNvPr>
          <p:cNvSpPr txBox="1"/>
          <p:nvPr/>
        </p:nvSpPr>
        <p:spPr>
          <a:xfrm>
            <a:off x="8161857" y="2449491"/>
            <a:ext cx="1412700" cy="344400"/>
          </a:xfrm>
          <a:prstGeom prst="rect">
            <a:avLst/>
          </a:prstGeom>
          <a:noFill/>
          <a:ln>
            <a:noFill/>
          </a:ln>
        </p:spPr>
        <p:txBody>
          <a:bodyPr spcFirstLastPara="1" wrap="square" lIns="91425" tIns="45700" rIns="91425" bIns="45700" anchor="t" anchorCtr="0">
            <a:noAutofit/>
          </a:bodyPr>
          <a:lstStyle/>
          <a:p>
            <a:pPr algn="ctr"/>
            <a:r>
              <a:rPr lang="en-US" b="1" err="1">
                <a:latin typeface="Century" panose="02040604050505020304" pitchFamily="18" charset="0"/>
                <a:ea typeface="Permanent Marker"/>
                <a:cs typeface="Permanent Marker"/>
                <a:sym typeface="Permanent Marker"/>
              </a:rPr>
              <a:t>Jie</a:t>
            </a:r>
            <a:r>
              <a:rPr lang="en-US" b="1">
                <a:latin typeface="Century" panose="02040604050505020304" pitchFamily="18" charset="0"/>
                <a:ea typeface="Permanent Marker"/>
                <a:cs typeface="Permanent Marker"/>
                <a:sym typeface="Permanent Marker"/>
              </a:rPr>
              <a:t> Zhu </a:t>
            </a:r>
          </a:p>
        </p:txBody>
      </p:sp>
      <p:pic>
        <p:nvPicPr>
          <p:cNvPr id="93" name="Picture 92" descr="A person standing in front of a mirror posing for the camera&#10;&#10;Description automatically generated">
            <a:extLst>
              <a:ext uri="{FF2B5EF4-FFF2-40B4-BE49-F238E27FC236}">
                <a16:creationId xmlns:a16="http://schemas.microsoft.com/office/drawing/2014/main" id="{867AA16D-AE83-4D18-B636-F62C439779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1857" y="2804428"/>
            <a:ext cx="1302162" cy="1302162"/>
          </a:xfrm>
          <a:prstGeom prst="flowChartConnector">
            <a:avLst/>
          </a:prstGeom>
        </p:spPr>
      </p:pic>
      <p:pic>
        <p:nvPicPr>
          <p:cNvPr id="94" name="Picture 6" descr="Image result for miner logo">
            <a:extLst>
              <a:ext uri="{FF2B5EF4-FFF2-40B4-BE49-F238E27FC236}">
                <a16:creationId xmlns:a16="http://schemas.microsoft.com/office/drawing/2014/main" id="{A6CCCDF5-D2C3-4DF5-9EBE-CD9B7AF5371F}"/>
              </a:ext>
            </a:extLst>
          </p:cNvPr>
          <p:cNvPicPr>
            <a:picLocks noChangeAspect="1" noChangeArrowheads="1"/>
          </p:cNvPicPr>
          <p:nvPr/>
        </p:nvPicPr>
        <p:blipFill rotWithShape="1">
          <a:blip r:embed="rId7">
            <a:duotone>
              <a:schemeClr val="accent1">
                <a:shade val="45000"/>
                <a:satMod val="135000"/>
              </a:schemeClr>
              <a:prstClr val="white"/>
            </a:duotone>
            <a:extLst>
              <a:ext uri="{BEBA8EAE-BF5A-486C-A8C5-ECC9F3942E4B}">
                <a14:imgProps xmlns:a14="http://schemas.microsoft.com/office/drawing/2010/main">
                  <a14:imgLayer r:embed="rId8">
                    <a14:imgEffect>
                      <a14:backgroundRemoval t="10000" b="90000" l="10000" r="90000">
                        <a14:foregroundMark x1="50791" y1="20697" x2="63452" y2="26500"/>
                        <a14:foregroundMark x1="63377" y1="26407" x2="50147" y2="19791"/>
                        <a14:backgroundMark x1="67254" y1="29225" x2="65493" y2="27465"/>
                        <a14:backgroundMark x1="48592" y1="17606" x2="44366" y2="18310"/>
                        <a14:backgroundMark x1="68310" y1="29225" x2="66197" y2="29225"/>
                        <a14:backgroundMark x1="67254" y1="29577" x2="66197" y2="29930"/>
                        <a14:backgroundMark x1="67958" y1="29577" x2="66901" y2="29577"/>
                      </a14:backgroundRemoval>
                    </a14:imgEffect>
                  </a14:imgLayer>
                </a14:imgProps>
              </a:ext>
              <a:ext uri="{28A0092B-C50C-407E-A947-70E740481C1C}">
                <a14:useLocalDpi xmlns:a14="http://schemas.microsoft.com/office/drawing/2010/main" val="0"/>
              </a:ext>
            </a:extLst>
          </a:blip>
          <a:srcRect l="30871" t="14846" r="27816" b="38942"/>
          <a:stretch/>
        </p:blipFill>
        <p:spPr bwMode="auto">
          <a:xfrm>
            <a:off x="1390616" y="3869557"/>
            <a:ext cx="342123" cy="38269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descr="A close up of a logo&#10;&#10;Description automatically generated">
            <a:extLst>
              <a:ext uri="{FF2B5EF4-FFF2-40B4-BE49-F238E27FC236}">
                <a16:creationId xmlns:a16="http://schemas.microsoft.com/office/drawing/2014/main" id="{1FD7071C-1B2E-4A52-AA39-E2EC91DBCCF5}"/>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82185" y="3985544"/>
            <a:ext cx="1199872" cy="187147"/>
          </a:xfrm>
          <a:prstGeom prst="rect">
            <a:avLst/>
          </a:prstGeom>
        </p:spPr>
      </p:pic>
      <p:pic>
        <p:nvPicPr>
          <p:cNvPr id="97" name="Picture 6" descr="Image result for miner logo">
            <a:extLst>
              <a:ext uri="{FF2B5EF4-FFF2-40B4-BE49-F238E27FC236}">
                <a16:creationId xmlns:a16="http://schemas.microsoft.com/office/drawing/2014/main" id="{F8FC3875-A23E-460D-84AA-9A5E075D7530}"/>
              </a:ext>
            </a:extLst>
          </p:cNvPr>
          <p:cNvPicPr>
            <a:picLocks noChangeAspect="1" noChangeArrowheads="1"/>
          </p:cNvPicPr>
          <p:nvPr/>
        </p:nvPicPr>
        <p:blipFill rotWithShape="1">
          <a:blip r:embed="rId7">
            <a:duotone>
              <a:schemeClr val="accent1">
                <a:shade val="45000"/>
                <a:satMod val="135000"/>
              </a:schemeClr>
              <a:prstClr val="white"/>
            </a:duotone>
            <a:extLst>
              <a:ext uri="{BEBA8EAE-BF5A-486C-A8C5-ECC9F3942E4B}">
                <a14:imgProps xmlns:a14="http://schemas.microsoft.com/office/drawing/2010/main">
                  <a14:imgLayer r:embed="rId8">
                    <a14:imgEffect>
                      <a14:backgroundRemoval t="10000" b="90000" l="10000" r="90000">
                        <a14:foregroundMark x1="50791" y1="20697" x2="63452" y2="26500"/>
                        <a14:foregroundMark x1="63377" y1="26407" x2="50147" y2="19791"/>
                        <a14:backgroundMark x1="67254" y1="29225" x2="65493" y2="27465"/>
                        <a14:backgroundMark x1="48592" y1="17606" x2="44366" y2="18310"/>
                        <a14:backgroundMark x1="68310" y1="29225" x2="66197" y2="29225"/>
                        <a14:backgroundMark x1="67254" y1="29577" x2="66197" y2="29930"/>
                        <a14:backgroundMark x1="67958" y1="29577" x2="66901" y2="29577"/>
                      </a14:backgroundRemoval>
                    </a14:imgEffect>
                  </a14:imgLayer>
                </a14:imgProps>
              </a:ext>
              <a:ext uri="{28A0092B-C50C-407E-A947-70E740481C1C}">
                <a14:useLocalDpi xmlns:a14="http://schemas.microsoft.com/office/drawing/2010/main" val="0"/>
              </a:ext>
            </a:extLst>
          </a:blip>
          <a:srcRect l="30871" t="14846" r="27816" b="38942"/>
          <a:stretch/>
        </p:blipFill>
        <p:spPr bwMode="auto">
          <a:xfrm>
            <a:off x="3371720" y="3304822"/>
            <a:ext cx="342123" cy="38269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A close up of a logo&#10;&#10;Description automatically generated">
            <a:extLst>
              <a:ext uri="{FF2B5EF4-FFF2-40B4-BE49-F238E27FC236}">
                <a16:creationId xmlns:a16="http://schemas.microsoft.com/office/drawing/2014/main" id="{6F8CF8B5-F77D-4391-B07C-C1B67D5E3EE3}"/>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53567" y="3422514"/>
            <a:ext cx="1199872" cy="187147"/>
          </a:xfrm>
          <a:prstGeom prst="rect">
            <a:avLst/>
          </a:prstGeom>
        </p:spPr>
      </p:pic>
      <p:pic>
        <p:nvPicPr>
          <p:cNvPr id="99" name="Picture 98" descr="A close up of a logo&#10;&#10;Description automatically generated">
            <a:extLst>
              <a:ext uri="{FF2B5EF4-FFF2-40B4-BE49-F238E27FC236}">
                <a16:creationId xmlns:a16="http://schemas.microsoft.com/office/drawing/2014/main" id="{A6B333CB-98F8-46D5-B32E-AAEDFB7DFE21}"/>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29797" y="3224118"/>
            <a:ext cx="1199872" cy="187147"/>
          </a:xfrm>
          <a:prstGeom prst="rect">
            <a:avLst/>
          </a:prstGeom>
        </p:spPr>
      </p:pic>
      <p:pic>
        <p:nvPicPr>
          <p:cNvPr id="100" name="Picture 99" descr="A close up of a logo&#10;&#10;Description automatically generated">
            <a:extLst>
              <a:ext uri="{FF2B5EF4-FFF2-40B4-BE49-F238E27FC236}">
                <a16:creationId xmlns:a16="http://schemas.microsoft.com/office/drawing/2014/main" id="{812EE93C-E842-434F-9E05-420BD7CA429F}"/>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410228" y="4284425"/>
            <a:ext cx="1199872" cy="187147"/>
          </a:xfrm>
          <a:prstGeom prst="rect">
            <a:avLst/>
          </a:prstGeom>
        </p:spPr>
      </p:pic>
      <p:pic>
        <p:nvPicPr>
          <p:cNvPr id="101" name="Picture 6" descr="Image result for miner logo">
            <a:extLst>
              <a:ext uri="{FF2B5EF4-FFF2-40B4-BE49-F238E27FC236}">
                <a16:creationId xmlns:a16="http://schemas.microsoft.com/office/drawing/2014/main" id="{B44D013E-2673-417B-95AE-DB7BEFC1308E}"/>
              </a:ext>
            </a:extLst>
          </p:cNvPr>
          <p:cNvPicPr>
            <a:picLocks noChangeAspect="1" noChangeArrowheads="1"/>
          </p:cNvPicPr>
          <p:nvPr/>
        </p:nvPicPr>
        <p:blipFill rotWithShape="1">
          <a:blip r:embed="rId7">
            <a:duotone>
              <a:schemeClr val="accent1">
                <a:shade val="45000"/>
                <a:satMod val="135000"/>
              </a:schemeClr>
              <a:prstClr val="white"/>
            </a:duotone>
            <a:extLst>
              <a:ext uri="{BEBA8EAE-BF5A-486C-A8C5-ECC9F3942E4B}">
                <a14:imgProps xmlns:a14="http://schemas.microsoft.com/office/drawing/2010/main">
                  <a14:imgLayer r:embed="rId8">
                    <a14:imgEffect>
                      <a14:backgroundRemoval t="10000" b="90000" l="10000" r="90000">
                        <a14:foregroundMark x1="50791" y1="20697" x2="63452" y2="26500"/>
                        <a14:foregroundMark x1="63377" y1="26407" x2="50147" y2="19791"/>
                        <a14:backgroundMark x1="67254" y1="29225" x2="65493" y2="27465"/>
                        <a14:backgroundMark x1="48592" y1="17606" x2="44366" y2="18310"/>
                        <a14:backgroundMark x1="68310" y1="29225" x2="66197" y2="29225"/>
                        <a14:backgroundMark x1="67254" y1="29577" x2="66197" y2="29930"/>
                        <a14:backgroundMark x1="67958" y1="29577" x2="66901" y2="29577"/>
                      </a14:backgroundRemoval>
                    </a14:imgEffect>
                  </a14:imgLayer>
                </a14:imgProps>
              </a:ext>
              <a:ext uri="{28A0092B-C50C-407E-A947-70E740481C1C}">
                <a14:useLocalDpi xmlns:a14="http://schemas.microsoft.com/office/drawing/2010/main" val="0"/>
              </a:ext>
            </a:extLst>
          </a:blip>
          <a:srcRect l="30871" t="14846" r="27816" b="38942"/>
          <a:stretch/>
        </p:blipFill>
        <p:spPr bwMode="auto">
          <a:xfrm>
            <a:off x="5738228" y="3119561"/>
            <a:ext cx="342123" cy="38269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6" descr="Image result for miner logo">
            <a:extLst>
              <a:ext uri="{FF2B5EF4-FFF2-40B4-BE49-F238E27FC236}">
                <a16:creationId xmlns:a16="http://schemas.microsoft.com/office/drawing/2014/main" id="{B50542E9-2D37-4269-9B63-7975110368EA}"/>
              </a:ext>
            </a:extLst>
          </p:cNvPr>
          <p:cNvPicPr>
            <a:picLocks noChangeAspect="1" noChangeArrowheads="1"/>
          </p:cNvPicPr>
          <p:nvPr/>
        </p:nvPicPr>
        <p:blipFill rotWithShape="1">
          <a:blip r:embed="rId7">
            <a:duotone>
              <a:schemeClr val="accent1">
                <a:shade val="45000"/>
                <a:satMod val="135000"/>
              </a:schemeClr>
              <a:prstClr val="white"/>
            </a:duotone>
            <a:extLst>
              <a:ext uri="{BEBA8EAE-BF5A-486C-A8C5-ECC9F3942E4B}">
                <a14:imgProps xmlns:a14="http://schemas.microsoft.com/office/drawing/2010/main">
                  <a14:imgLayer r:embed="rId8">
                    <a14:imgEffect>
                      <a14:backgroundRemoval t="10000" b="90000" l="10000" r="90000">
                        <a14:foregroundMark x1="50791" y1="20697" x2="63452" y2="26500"/>
                        <a14:foregroundMark x1="63377" y1="26407" x2="50147" y2="19791"/>
                        <a14:backgroundMark x1="67254" y1="29225" x2="65493" y2="27465"/>
                        <a14:backgroundMark x1="48592" y1="17606" x2="44366" y2="18310"/>
                        <a14:backgroundMark x1="68310" y1="29225" x2="66197" y2="29225"/>
                        <a14:backgroundMark x1="67254" y1="29577" x2="66197" y2="29930"/>
                        <a14:backgroundMark x1="67958" y1="29577" x2="66901" y2="29577"/>
                      </a14:backgroundRemoval>
                    </a14:imgEffect>
                  </a14:imgLayer>
                </a14:imgProps>
              </a:ext>
              <a:ext uri="{28A0092B-C50C-407E-A947-70E740481C1C}">
                <a14:useLocalDpi xmlns:a14="http://schemas.microsoft.com/office/drawing/2010/main" val="0"/>
              </a:ext>
            </a:extLst>
          </a:blip>
          <a:srcRect l="30871" t="14846" r="27816" b="38942"/>
          <a:stretch/>
        </p:blipFill>
        <p:spPr bwMode="auto">
          <a:xfrm>
            <a:off x="8120945" y="4172691"/>
            <a:ext cx="342123" cy="38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732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3;p26">
            <a:extLst>
              <a:ext uri="{FF2B5EF4-FFF2-40B4-BE49-F238E27FC236}">
                <a16:creationId xmlns:a16="http://schemas.microsoft.com/office/drawing/2014/main" id="{8A0932C7-88C8-4867-AD5B-697E5D86350B}"/>
              </a:ext>
            </a:extLst>
          </p:cNvPr>
          <p:cNvSpPr/>
          <p:nvPr/>
        </p:nvSpPr>
        <p:spPr>
          <a:xfrm>
            <a:off x="434914" y="5514646"/>
            <a:ext cx="11322172" cy="1130855"/>
          </a:xfrm>
          <a:prstGeom prst="rect">
            <a:avLst/>
          </a:prstGeom>
          <a:noFill/>
          <a:ln w="38100" cap="flat" cmpd="sng">
            <a:solidFill>
              <a:schemeClr val="accent1">
                <a:lumMod val="40000"/>
                <a:lumOff val="60000"/>
              </a:schemeClr>
            </a:solidFill>
            <a:prstDash val="solid"/>
            <a:round/>
            <a:headEnd type="none" w="sm" len="sm"/>
            <a:tailEnd type="none" w="sm" len="sm"/>
          </a:ln>
        </p:spPr>
        <p:txBody>
          <a:bodyPr spcFirstLastPara="1" wrap="square" lIns="45707" tIns="45707" rIns="45707" bIns="45707" anchor="ctr" anchorCtr="0">
            <a:noAutofit/>
          </a:bodyPr>
          <a:lstStyle/>
          <a:p>
            <a:pPr marL="0" marR="0" lvl="0" indent="0" algn="l" defTabSz="457109" rtl="0" eaLnBrk="1" fontAlgn="auto" latinLnBrk="0" hangingPunct="1">
              <a:lnSpc>
                <a:spcPct val="100000"/>
              </a:lnSpc>
              <a:spcBef>
                <a:spcPts val="0"/>
              </a:spcBef>
              <a:spcAft>
                <a:spcPts val="0"/>
              </a:spcAft>
              <a:buClr>
                <a:srgbClr val="000000"/>
              </a:buClr>
              <a:buSzTx/>
              <a:buFont typeface="Arial"/>
              <a:buNone/>
              <a:tabLst/>
              <a:defRPr/>
            </a:pPr>
            <a:endParaRPr kumimoji="0" lang="en-US" sz="7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145;p26">
            <a:extLst>
              <a:ext uri="{FF2B5EF4-FFF2-40B4-BE49-F238E27FC236}">
                <a16:creationId xmlns:a16="http://schemas.microsoft.com/office/drawing/2014/main" id="{045C7153-C390-4219-80BC-955029B4BEFB}"/>
              </a:ext>
            </a:extLst>
          </p:cNvPr>
          <p:cNvSpPr txBox="1"/>
          <p:nvPr/>
        </p:nvSpPr>
        <p:spPr>
          <a:xfrm>
            <a:off x="868599" y="476603"/>
            <a:ext cx="8641125" cy="461640"/>
          </a:xfrm>
          <a:prstGeom prst="rect">
            <a:avLst/>
          </a:prstGeom>
          <a:noFill/>
          <a:ln>
            <a:noFill/>
          </a:ln>
        </p:spPr>
        <p:txBody>
          <a:bodyPr spcFirstLastPara="1" wrap="square" lIns="45707" tIns="22847" rIns="45707" bIns="22847" anchor="t" anchorCtr="0">
            <a:noAutofit/>
          </a:bodyPr>
          <a:lstStyle/>
          <a:p>
            <a:pPr marL="0" marR="0" lvl="0" indent="0" algn="l" defTabSz="457109" rtl="0" eaLnBrk="1" fontAlgn="auto" latinLnBrk="0" hangingPunct="1">
              <a:lnSpc>
                <a:spcPct val="100000"/>
              </a:lnSpc>
              <a:spcBef>
                <a:spcPts val="0"/>
              </a:spcBef>
              <a:spcAft>
                <a:spcPts val="0"/>
              </a:spcAft>
              <a:buClr>
                <a:srgbClr val="000000"/>
              </a:buClr>
              <a:buSzTx/>
              <a:buFont typeface="Arial"/>
              <a:buNone/>
              <a:tabLst/>
              <a:defRPr/>
            </a:pPr>
            <a:r>
              <a:rPr kumimoji="0" lang="en-MU" sz="2699" b="1" i="0" u="none" strike="noStrike" kern="0" cap="none" spc="0" normalizeH="0" baseline="0" noProof="0">
                <a:ln>
                  <a:noFill/>
                </a:ln>
                <a:solidFill>
                  <a:srgbClr val="44C2AA">
                    <a:lumMod val="40000"/>
                    <a:lumOff val="60000"/>
                  </a:srgbClr>
                </a:solidFill>
                <a:effectLst/>
                <a:uLnTx/>
                <a:uFillTx/>
                <a:latin typeface="Century" panose="02040604050505020304" pitchFamily="18" charset="0"/>
                <a:ea typeface="Roboto"/>
                <a:cs typeface="Roboto"/>
                <a:sym typeface="Roboto"/>
              </a:rPr>
              <a:t>P</a:t>
            </a:r>
            <a:r>
              <a:rPr kumimoji="0" lang="en-US" sz="2699" b="1" i="0" u="none" strike="noStrike" kern="0" cap="none" spc="0" normalizeH="0" baseline="0" noProof="0">
                <a:ln>
                  <a:noFill/>
                </a:ln>
                <a:solidFill>
                  <a:srgbClr val="44C2AA">
                    <a:lumMod val="40000"/>
                    <a:lumOff val="60000"/>
                  </a:srgbClr>
                </a:solidFill>
                <a:effectLst/>
                <a:uLnTx/>
                <a:uFillTx/>
                <a:latin typeface="Century" panose="02040604050505020304" pitchFamily="18" charset="0"/>
                <a:ea typeface="Roboto"/>
                <a:cs typeface="Roboto"/>
                <a:sym typeface="Roboto"/>
              </a:rPr>
              <a:t>r</a:t>
            </a:r>
            <a:r>
              <a:rPr kumimoji="0" lang="en-MU" sz="2699" b="1" i="0" u="none" strike="noStrike" kern="0" cap="none" spc="0" normalizeH="0" baseline="0" noProof="0">
                <a:ln>
                  <a:noFill/>
                </a:ln>
                <a:solidFill>
                  <a:srgbClr val="44C2AA">
                    <a:lumMod val="40000"/>
                    <a:lumOff val="60000"/>
                  </a:srgbClr>
                </a:solidFill>
                <a:effectLst/>
                <a:uLnTx/>
                <a:uFillTx/>
                <a:latin typeface="Century" panose="02040604050505020304" pitchFamily="18" charset="0"/>
                <a:ea typeface="Roboto"/>
                <a:cs typeface="Roboto"/>
                <a:sym typeface="Roboto"/>
              </a:rPr>
              <a:t>o</a:t>
            </a:r>
            <a:r>
              <a:rPr kumimoji="0" lang="en-US" sz="2699" b="1" i="0" u="none" strike="noStrike" kern="0" cap="none" spc="0" normalizeH="0" baseline="0" noProof="0">
                <a:ln>
                  <a:noFill/>
                </a:ln>
                <a:solidFill>
                  <a:srgbClr val="44C2AA">
                    <a:lumMod val="40000"/>
                    <a:lumOff val="60000"/>
                  </a:srgbClr>
                </a:solidFill>
                <a:effectLst/>
                <a:uLnTx/>
                <a:uFillTx/>
                <a:latin typeface="Century" panose="02040604050505020304" pitchFamily="18" charset="0"/>
                <a:ea typeface="Roboto"/>
                <a:cs typeface="Roboto"/>
                <a:sym typeface="Roboto"/>
              </a:rPr>
              <a:t>j</a:t>
            </a:r>
            <a:r>
              <a:rPr kumimoji="0" lang="en-MU" sz="2699" b="1" i="0" u="none" strike="noStrike" kern="0" cap="none" spc="0" normalizeH="0" baseline="0" noProof="0">
                <a:ln>
                  <a:noFill/>
                </a:ln>
                <a:solidFill>
                  <a:srgbClr val="44C2AA">
                    <a:lumMod val="40000"/>
                    <a:lumOff val="60000"/>
                  </a:srgbClr>
                </a:solidFill>
                <a:effectLst/>
                <a:uLnTx/>
                <a:uFillTx/>
                <a:latin typeface="Century" panose="02040604050505020304" pitchFamily="18" charset="0"/>
                <a:ea typeface="Roboto"/>
                <a:cs typeface="Roboto"/>
                <a:sym typeface="Roboto"/>
              </a:rPr>
              <a:t>e</a:t>
            </a:r>
            <a:r>
              <a:rPr kumimoji="0" lang="en-US" sz="2699" b="1" i="0" u="none" strike="noStrike" kern="0" cap="none" spc="0" normalizeH="0" baseline="0" noProof="0">
                <a:ln>
                  <a:noFill/>
                </a:ln>
                <a:solidFill>
                  <a:srgbClr val="44C2AA">
                    <a:lumMod val="40000"/>
                    <a:lumOff val="60000"/>
                  </a:srgbClr>
                </a:solidFill>
                <a:effectLst/>
                <a:uLnTx/>
                <a:uFillTx/>
                <a:latin typeface="Century" panose="02040604050505020304" pitchFamily="18" charset="0"/>
                <a:ea typeface="Roboto"/>
                <a:cs typeface="Roboto"/>
                <a:sym typeface="Roboto"/>
              </a:rPr>
              <a:t>c</a:t>
            </a:r>
            <a:r>
              <a:rPr kumimoji="0" lang="en-MU" sz="2699" b="1" i="0" u="none" strike="noStrike" kern="0" cap="none" spc="0" normalizeH="0" baseline="0" noProof="0">
                <a:ln>
                  <a:noFill/>
                </a:ln>
                <a:solidFill>
                  <a:srgbClr val="44C2AA">
                    <a:lumMod val="40000"/>
                    <a:lumOff val="60000"/>
                  </a:srgbClr>
                </a:solidFill>
                <a:effectLst/>
                <a:uLnTx/>
                <a:uFillTx/>
                <a:latin typeface="Century" panose="02040604050505020304" pitchFamily="18" charset="0"/>
                <a:ea typeface="Roboto"/>
                <a:cs typeface="Roboto"/>
                <a:sym typeface="Roboto"/>
              </a:rPr>
              <a:t>t </a:t>
            </a:r>
            <a:r>
              <a:rPr kumimoji="0" lang="en-US" sz="2699" b="1" i="0" u="none" strike="noStrike" kern="0" cap="none" spc="0" normalizeH="0" baseline="0" noProof="0">
                <a:ln>
                  <a:noFill/>
                </a:ln>
                <a:solidFill>
                  <a:srgbClr val="44C2AA">
                    <a:lumMod val="40000"/>
                    <a:lumOff val="60000"/>
                  </a:srgbClr>
                </a:solidFill>
                <a:effectLst/>
                <a:uLnTx/>
                <a:uFillTx/>
                <a:latin typeface="Century" panose="02040604050505020304" pitchFamily="18" charset="0"/>
                <a:ea typeface="Roboto"/>
                <a:cs typeface="Roboto"/>
                <a:sym typeface="Roboto"/>
              </a:rPr>
              <a:t>O</a:t>
            </a:r>
            <a:r>
              <a:rPr kumimoji="0" lang="en-MU" sz="2699" b="1" i="0" u="none" strike="noStrike" kern="0" cap="none" spc="0" normalizeH="0" baseline="0" noProof="0">
                <a:ln>
                  <a:noFill/>
                </a:ln>
                <a:solidFill>
                  <a:srgbClr val="44C2AA">
                    <a:lumMod val="40000"/>
                    <a:lumOff val="60000"/>
                  </a:srgbClr>
                </a:solidFill>
                <a:effectLst/>
                <a:uLnTx/>
                <a:uFillTx/>
                <a:latin typeface="Century" panose="02040604050505020304" pitchFamily="18" charset="0"/>
                <a:ea typeface="Roboto"/>
                <a:cs typeface="Roboto"/>
                <a:sym typeface="Roboto"/>
              </a:rPr>
              <a:t>v</a:t>
            </a:r>
            <a:r>
              <a:rPr kumimoji="0" lang="en-US" sz="2699" b="1" i="0" u="none" strike="noStrike" kern="0" cap="none" spc="0" normalizeH="0" baseline="0" noProof="0">
                <a:ln>
                  <a:noFill/>
                </a:ln>
                <a:solidFill>
                  <a:srgbClr val="44C2AA">
                    <a:lumMod val="40000"/>
                    <a:lumOff val="60000"/>
                  </a:srgbClr>
                </a:solidFill>
                <a:effectLst/>
                <a:uLnTx/>
                <a:uFillTx/>
                <a:latin typeface="Century" panose="02040604050505020304" pitchFamily="18" charset="0"/>
                <a:ea typeface="Roboto"/>
                <a:cs typeface="Roboto"/>
                <a:sym typeface="Roboto"/>
              </a:rPr>
              <a:t>e</a:t>
            </a:r>
            <a:r>
              <a:rPr kumimoji="0" lang="en-MU" sz="2699" b="1" i="0" u="none" strike="noStrike" kern="0" cap="none" spc="0" normalizeH="0" baseline="0" noProof="0" err="1">
                <a:ln>
                  <a:noFill/>
                </a:ln>
                <a:solidFill>
                  <a:srgbClr val="44C2AA">
                    <a:lumMod val="40000"/>
                    <a:lumOff val="60000"/>
                  </a:srgbClr>
                </a:solidFill>
                <a:effectLst/>
                <a:uLnTx/>
                <a:uFillTx/>
                <a:latin typeface="Century" panose="02040604050505020304" pitchFamily="18" charset="0"/>
                <a:ea typeface="Roboto"/>
                <a:cs typeface="Roboto"/>
                <a:sym typeface="Roboto"/>
              </a:rPr>
              <a:t>rview</a:t>
            </a:r>
            <a:endParaRPr kumimoji="0" lang="en-US" sz="700" b="1" i="0" u="none" strike="noStrike" kern="0" cap="none" spc="0" normalizeH="0" baseline="0" noProof="0">
              <a:ln>
                <a:noFill/>
              </a:ln>
              <a:solidFill>
                <a:srgbClr val="44C2AA">
                  <a:lumMod val="40000"/>
                  <a:lumOff val="60000"/>
                </a:srgbClr>
              </a:solidFill>
              <a:effectLst/>
              <a:uLnTx/>
              <a:uFillTx/>
              <a:latin typeface="Century" panose="02040604050505020304" pitchFamily="18" charset="0"/>
              <a:cs typeface="Arial"/>
              <a:sym typeface="Arial"/>
            </a:endParaRPr>
          </a:p>
        </p:txBody>
      </p:sp>
      <p:sp>
        <p:nvSpPr>
          <p:cNvPr id="8" name="Google Shape;147;p26">
            <a:extLst>
              <a:ext uri="{FF2B5EF4-FFF2-40B4-BE49-F238E27FC236}">
                <a16:creationId xmlns:a16="http://schemas.microsoft.com/office/drawing/2014/main" id="{9516D8E9-9FDB-4E0B-9B2B-715891885DBA}"/>
              </a:ext>
            </a:extLst>
          </p:cNvPr>
          <p:cNvSpPr txBox="1"/>
          <p:nvPr/>
        </p:nvSpPr>
        <p:spPr>
          <a:xfrm>
            <a:off x="859421" y="1461058"/>
            <a:ext cx="4845594" cy="3756991"/>
          </a:xfrm>
          <a:prstGeom prst="rect">
            <a:avLst/>
          </a:prstGeom>
          <a:noFill/>
          <a:ln w="38100">
            <a:solidFill>
              <a:schemeClr val="bg1"/>
            </a:solidFill>
          </a:ln>
        </p:spPr>
        <p:txBody>
          <a:bodyPr spcFirstLastPara="1" wrap="square" lIns="45707" tIns="45707" rIns="45707" bIns="45707" anchor="t" anchorCtr="0">
            <a:noAutofit/>
          </a:bodyPr>
          <a:lstStyle/>
          <a:p>
            <a:pPr marL="457109" lvl="0" algn="ctr" defTabSz="457109">
              <a:lnSpc>
                <a:spcPct val="150000"/>
              </a:lnSpc>
              <a:buClr>
                <a:srgbClr val="FFFFFF"/>
              </a:buClr>
            </a:pPr>
            <a:endParaRPr lang="en-US">
              <a:solidFill>
                <a:srgbClr val="44C2AA">
                  <a:lumMod val="40000"/>
                  <a:lumOff val="60000"/>
                </a:srgbClr>
              </a:solidFill>
              <a:latin typeface="Century" panose="02040604050505020304" pitchFamily="18" charset="0"/>
            </a:endParaRPr>
          </a:p>
          <a:p>
            <a:pPr marL="742859" lvl="0" indent="-285750" defTabSz="457109">
              <a:lnSpc>
                <a:spcPct val="150000"/>
              </a:lnSpc>
              <a:buClr>
                <a:srgbClr val="FFFFFF"/>
              </a:buClr>
              <a:buFont typeface="Wingdings" panose="05000000000000000000" pitchFamily="2" charset="2"/>
              <a:buChar char="v"/>
            </a:pPr>
            <a:r>
              <a:rPr lang="en-US" b="1" u="sng">
                <a:solidFill>
                  <a:srgbClr val="44C2AA">
                    <a:lumMod val="40000"/>
                    <a:lumOff val="60000"/>
                  </a:srgbClr>
                </a:solidFill>
                <a:latin typeface="Century" panose="02040604050505020304" pitchFamily="18" charset="0"/>
              </a:rPr>
              <a:t>Inspiration</a:t>
            </a:r>
            <a:r>
              <a:rPr lang="en-US">
                <a:solidFill>
                  <a:srgbClr val="44C2AA">
                    <a:lumMod val="40000"/>
                    <a:lumOff val="60000"/>
                  </a:srgbClr>
                </a:solidFill>
                <a:latin typeface="Century" panose="02040604050505020304" pitchFamily="18" charset="0"/>
              </a:rPr>
              <a:t>: The ever so competitive nature of the $147 billions U</a:t>
            </a:r>
            <a:r>
              <a:rPr lang="en-MU">
                <a:solidFill>
                  <a:srgbClr val="44C2AA">
                    <a:lumMod val="40000"/>
                    <a:lumOff val="60000"/>
                  </a:srgbClr>
                </a:solidFill>
                <a:latin typeface="Century" panose="02040604050505020304" pitchFamily="18" charset="0"/>
              </a:rPr>
              <a:t>.S. Airline Industry</a:t>
            </a:r>
            <a:r>
              <a:rPr lang="en-US">
                <a:solidFill>
                  <a:srgbClr val="44C2AA">
                    <a:lumMod val="40000"/>
                    <a:lumOff val="60000"/>
                  </a:srgbClr>
                </a:solidFill>
                <a:latin typeface="Century" panose="02040604050505020304" pitchFamily="18" charset="0"/>
              </a:rPr>
              <a:t> has made it very important for airlines to constantly monitor their performance as well as track their competitors</a:t>
            </a:r>
          </a:p>
          <a:p>
            <a:pPr marL="800009" lvl="0" indent="-342900" defTabSz="457109">
              <a:lnSpc>
                <a:spcPct val="150000"/>
              </a:lnSpc>
              <a:buClr>
                <a:srgbClr val="FFFFFF"/>
              </a:buClr>
              <a:buFont typeface="Wingdings" panose="05000000000000000000" pitchFamily="2" charset="2"/>
              <a:buChar char="v"/>
            </a:pPr>
            <a:r>
              <a:rPr lang="en-US">
                <a:solidFill>
                  <a:srgbClr val="44C2AA">
                    <a:lumMod val="40000"/>
                    <a:lumOff val="60000"/>
                  </a:srgbClr>
                </a:solidFill>
                <a:latin typeface="Century" panose="02040604050505020304" pitchFamily="18" charset="0"/>
              </a:rPr>
              <a:t>Frequent flyers are frustrated when they choose an airline that has performance issues. Airlines are frustrated when they are unable to uncover patterns and insights timely enough to fix performance gaps</a:t>
            </a:r>
          </a:p>
          <a:p>
            <a:pPr marL="0" marR="0" lvl="0" indent="0" algn="l" defTabSz="457109" rtl="0" eaLnBrk="1" fontAlgn="auto" latinLnBrk="0" hangingPunct="1">
              <a:lnSpc>
                <a:spcPct val="100000"/>
              </a:lnSpc>
              <a:spcBef>
                <a:spcPts val="0"/>
              </a:spcBef>
              <a:spcAft>
                <a:spcPts val="0"/>
              </a:spcAft>
              <a:buClr>
                <a:srgbClr val="000000"/>
              </a:buClr>
              <a:buSzTx/>
              <a:buFont typeface="Arial"/>
              <a:buNone/>
              <a:tabLst/>
              <a:defRPr/>
            </a:pPr>
            <a:endParaRPr kumimoji="0" lang="en-US" sz="7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50;p26">
            <a:extLst>
              <a:ext uri="{FF2B5EF4-FFF2-40B4-BE49-F238E27FC236}">
                <a16:creationId xmlns:a16="http://schemas.microsoft.com/office/drawing/2014/main" id="{206E4463-51E3-47DF-AD54-ED2DD8C7D85A}"/>
              </a:ext>
            </a:extLst>
          </p:cNvPr>
          <p:cNvSpPr txBox="1"/>
          <p:nvPr/>
        </p:nvSpPr>
        <p:spPr>
          <a:xfrm>
            <a:off x="510329" y="5514646"/>
            <a:ext cx="10960231" cy="1221010"/>
          </a:xfrm>
          <a:prstGeom prst="rect">
            <a:avLst/>
          </a:prstGeom>
          <a:noFill/>
          <a:ln>
            <a:noFill/>
          </a:ln>
        </p:spPr>
        <p:txBody>
          <a:bodyPr spcFirstLastPara="1" wrap="square" lIns="45707" tIns="45707" rIns="45707" bIns="45707" anchor="t" anchorCtr="0">
            <a:noAutofit/>
          </a:bodyPr>
          <a:lstStyle/>
          <a:p>
            <a:pPr marL="0" marR="0" lvl="0" indent="0" algn="ctr" defTabSz="457109" rtl="0" eaLnBrk="1" fontAlgn="auto" latinLnBrk="0" hangingPunct="1">
              <a:lnSpc>
                <a:spcPct val="100000"/>
              </a:lnSpc>
              <a:spcBef>
                <a:spcPts val="0"/>
              </a:spcBef>
              <a:spcAft>
                <a:spcPts val="0"/>
              </a:spcAft>
              <a:buClr>
                <a:srgbClr val="000000"/>
              </a:buClr>
              <a:buSzTx/>
              <a:buFont typeface="Arial"/>
              <a:buNone/>
              <a:tabLst/>
              <a:defRPr/>
            </a:pPr>
            <a:r>
              <a:rPr kumimoji="0" lang="en-MU" sz="2400" b="1" i="0" u="none" strike="noStrike" kern="0" cap="none" spc="0" normalizeH="0" baseline="0" noProof="0">
                <a:ln>
                  <a:noFill/>
                </a:ln>
                <a:solidFill>
                  <a:schemeClr val="bg1"/>
                </a:solidFill>
                <a:effectLst/>
                <a:uLnTx/>
                <a:uFillTx/>
                <a:latin typeface="Century" panose="02040604050505020304" pitchFamily="18" charset="0"/>
                <a:cs typeface="Arial"/>
                <a:sym typeface="Arial"/>
              </a:rPr>
              <a:t>GOAL</a:t>
            </a:r>
            <a:endParaRPr kumimoji="0" lang="en-MU" sz="1000" b="0" i="0" u="none" strike="noStrike" kern="0" cap="none" spc="0" normalizeH="0" baseline="0" noProof="0">
              <a:ln>
                <a:noFill/>
              </a:ln>
              <a:solidFill>
                <a:schemeClr val="bg1"/>
              </a:solidFill>
              <a:effectLst/>
              <a:uLnTx/>
              <a:uFillTx/>
              <a:latin typeface="Century" panose="02040604050505020304" pitchFamily="18" charset="0"/>
              <a:cs typeface="Arial"/>
              <a:sym typeface="Arial"/>
            </a:endParaRPr>
          </a:p>
          <a:p>
            <a:pPr marL="0" marR="0" lvl="0" indent="0" algn="ctr" defTabSz="457109" rtl="0" eaLnBrk="1" fontAlgn="auto" latinLnBrk="0" hangingPunct="1">
              <a:lnSpc>
                <a:spcPct val="100000"/>
              </a:lnSpc>
              <a:spcBef>
                <a:spcPts val="0"/>
              </a:spcBef>
              <a:spcAft>
                <a:spcPts val="0"/>
              </a:spcAft>
              <a:buClr>
                <a:srgbClr val="000000"/>
              </a:buClr>
              <a:buSzTx/>
              <a:buFont typeface="Arial"/>
              <a:buNone/>
              <a:tabLst/>
              <a:defRPr/>
            </a:pP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Build a</a:t>
            </a:r>
            <a:r>
              <a:rPr kumimoji="0" lang="en-US"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n </a:t>
            </a:r>
            <a:r>
              <a:rPr kumimoji="0" lang="en-MU" sz="1800" b="1" i="0" u="none" strike="noStrike" kern="0" cap="none" spc="0" normalizeH="0" baseline="0" noProof="0">
                <a:ln>
                  <a:noFill/>
                </a:ln>
                <a:solidFill>
                  <a:schemeClr val="bg1"/>
                </a:solidFill>
                <a:effectLst/>
                <a:uLnTx/>
                <a:uFillTx/>
                <a:latin typeface="Century" panose="02040604050505020304" pitchFamily="18" charset="0"/>
                <a:cs typeface="Arial"/>
                <a:sym typeface="Arial"/>
              </a:rPr>
              <a:t>interactive </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Tableau da</a:t>
            </a:r>
            <a:r>
              <a:rPr kumimoji="0" lang="en-US"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s</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h</a:t>
            </a:r>
            <a:r>
              <a:rPr kumimoji="0" lang="en-US"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b</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o</a:t>
            </a:r>
            <a:r>
              <a:rPr kumimoji="0" lang="en-US"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a</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r</a:t>
            </a:r>
            <a:r>
              <a:rPr kumimoji="0" lang="en-US"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d</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 </a:t>
            </a:r>
            <a:r>
              <a:rPr kumimoji="0" lang="en-US"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w</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h</a:t>
            </a:r>
            <a:r>
              <a:rPr kumimoji="0" lang="en-US" sz="1800" b="0" i="0" u="none" strike="noStrike" kern="0" cap="none" spc="0" normalizeH="0" baseline="0" noProof="0" err="1">
                <a:ln>
                  <a:noFill/>
                </a:ln>
                <a:solidFill>
                  <a:schemeClr val="bg1"/>
                </a:solidFill>
                <a:effectLst/>
                <a:uLnTx/>
                <a:uFillTx/>
                <a:latin typeface="Century" panose="02040604050505020304" pitchFamily="18" charset="0"/>
                <a:cs typeface="Arial"/>
                <a:sym typeface="Arial"/>
              </a:rPr>
              <a:t>i</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c</a:t>
            </a:r>
            <a:r>
              <a:rPr kumimoji="0" lang="en-US"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h</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 </a:t>
            </a:r>
            <a:r>
              <a:rPr kumimoji="0" lang="en-US"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p</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r</a:t>
            </a:r>
            <a:r>
              <a:rPr kumimoji="0" lang="en-US"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o</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v</a:t>
            </a:r>
            <a:r>
              <a:rPr kumimoji="0" lang="en-US" sz="1800" b="0" i="0" u="none" strike="noStrike" kern="0" cap="none" spc="0" normalizeH="0" baseline="0" noProof="0" err="1">
                <a:ln>
                  <a:noFill/>
                </a:ln>
                <a:solidFill>
                  <a:schemeClr val="bg1"/>
                </a:solidFill>
                <a:effectLst/>
                <a:uLnTx/>
                <a:uFillTx/>
                <a:latin typeface="Century" panose="02040604050505020304" pitchFamily="18" charset="0"/>
                <a:cs typeface="Arial"/>
                <a:sym typeface="Arial"/>
              </a:rPr>
              <a:t>i</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d</a:t>
            </a:r>
            <a:r>
              <a:rPr kumimoji="0" lang="en-US"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e</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s </a:t>
            </a:r>
            <a:r>
              <a:rPr kumimoji="0" lang="en-US"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an “all you need to know interface” about the </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U.S. </a:t>
            </a:r>
            <a:r>
              <a:rPr kumimoji="0" lang="en-US"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A</a:t>
            </a:r>
            <a:r>
              <a:rPr kumimoji="0" lang="en-MU" sz="1800" b="0" i="0" u="none" strike="noStrike" kern="0" cap="none" spc="0" normalizeH="0" baseline="0" noProof="0" err="1">
                <a:ln>
                  <a:noFill/>
                </a:ln>
                <a:solidFill>
                  <a:schemeClr val="bg1"/>
                </a:solidFill>
                <a:effectLst/>
                <a:uLnTx/>
                <a:uFillTx/>
                <a:latin typeface="Century" panose="02040604050505020304" pitchFamily="18" charset="0"/>
                <a:cs typeface="Arial"/>
                <a:sym typeface="Arial"/>
              </a:rPr>
              <a:t>irline</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 industry</a:t>
            </a:r>
            <a:r>
              <a:rPr kumimoji="0" lang="en-US"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 including the</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 operational and </a:t>
            </a:r>
            <a:r>
              <a:rPr kumimoji="0" lang="en-MU" sz="1800" b="0" i="0" u="none" strike="noStrike" kern="0" cap="none" spc="0" normalizeH="0" baseline="0" noProof="0" err="1">
                <a:ln>
                  <a:noFill/>
                </a:ln>
                <a:solidFill>
                  <a:schemeClr val="bg1"/>
                </a:solidFill>
                <a:effectLst/>
                <a:uLnTx/>
                <a:uFillTx/>
                <a:latin typeface="Century" panose="02040604050505020304" pitchFamily="18" charset="0"/>
                <a:cs typeface="Arial"/>
                <a:sym typeface="Arial"/>
              </a:rPr>
              <a:t>fina</a:t>
            </a:r>
            <a:r>
              <a:rPr kumimoji="0" lang="en-US"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n</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c</a:t>
            </a:r>
            <a:r>
              <a:rPr kumimoji="0" lang="en-US" sz="1800" b="0" i="0" u="none" strike="noStrike" kern="0" cap="none" spc="0" normalizeH="0" baseline="0" noProof="0" err="1">
                <a:ln>
                  <a:noFill/>
                </a:ln>
                <a:solidFill>
                  <a:schemeClr val="bg1"/>
                </a:solidFill>
                <a:effectLst/>
                <a:uLnTx/>
                <a:uFillTx/>
                <a:latin typeface="Century" panose="02040604050505020304" pitchFamily="18" charset="0"/>
                <a:cs typeface="Arial"/>
                <a:sym typeface="Arial"/>
              </a:rPr>
              <a:t>i</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a</a:t>
            </a:r>
            <a:r>
              <a:rPr kumimoji="0" lang="en-US"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l</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 performance for </a:t>
            </a:r>
            <a:r>
              <a:rPr kumimoji="0" lang="en-US"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e</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a</a:t>
            </a:r>
            <a:r>
              <a:rPr kumimoji="0" lang="en-US"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c</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h </a:t>
            </a:r>
            <a:r>
              <a:rPr kumimoji="0" lang="en-US"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a</a:t>
            </a:r>
            <a:r>
              <a:rPr kumimoji="0" lang="en-MU" sz="1800" b="0" i="0" u="none" strike="noStrike" kern="0" cap="none" spc="0" normalizeH="0" baseline="0" noProof="0" err="1">
                <a:ln>
                  <a:noFill/>
                </a:ln>
                <a:solidFill>
                  <a:schemeClr val="bg1"/>
                </a:solidFill>
                <a:effectLst/>
                <a:uLnTx/>
                <a:uFillTx/>
                <a:latin typeface="Century" panose="02040604050505020304" pitchFamily="18" charset="0"/>
                <a:cs typeface="Arial"/>
                <a:sym typeface="Arial"/>
              </a:rPr>
              <a:t>i</a:t>
            </a:r>
            <a:r>
              <a:rPr kumimoji="0" lang="en-US"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r</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l</a:t>
            </a:r>
            <a:r>
              <a:rPr kumimoji="0" lang="en-US" sz="1800" b="0" i="0" u="none" strike="noStrike" kern="0" cap="none" spc="0" normalizeH="0" baseline="0" noProof="0" err="1">
                <a:ln>
                  <a:noFill/>
                </a:ln>
                <a:solidFill>
                  <a:schemeClr val="bg1"/>
                </a:solidFill>
                <a:effectLst/>
                <a:uLnTx/>
                <a:uFillTx/>
                <a:latin typeface="Century" panose="02040604050505020304" pitchFamily="18" charset="0"/>
                <a:cs typeface="Arial"/>
                <a:sym typeface="Arial"/>
              </a:rPr>
              <a:t>i</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n</a:t>
            </a:r>
            <a:r>
              <a:rPr kumimoji="0" lang="en-US"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e</a:t>
            </a:r>
            <a:r>
              <a:rPr kumimoji="0" lang="en-MU"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 </a:t>
            </a:r>
            <a:r>
              <a:rPr kumimoji="0" lang="en-US" sz="1800" b="0" i="0" u="none" strike="noStrike" kern="0" cap="none" spc="0" normalizeH="0" baseline="0" noProof="0">
                <a:ln>
                  <a:noFill/>
                </a:ln>
                <a:solidFill>
                  <a:schemeClr val="bg1"/>
                </a:solidFill>
                <a:effectLst/>
                <a:uLnTx/>
                <a:uFillTx/>
                <a:latin typeface="Century" panose="02040604050505020304" pitchFamily="18" charset="0"/>
                <a:cs typeface="Arial"/>
                <a:sym typeface="Arial"/>
              </a:rPr>
              <a:t>c</a:t>
            </a:r>
            <a:r>
              <a:rPr kumimoji="0" lang="en-MU" sz="1800" b="0" i="0" u="none" strike="noStrike" kern="0" cap="none" spc="0" normalizeH="0" baseline="0" noProof="0" err="1">
                <a:ln>
                  <a:noFill/>
                </a:ln>
                <a:solidFill>
                  <a:schemeClr val="bg1"/>
                </a:solidFill>
                <a:effectLst/>
                <a:uLnTx/>
                <a:uFillTx/>
                <a:latin typeface="Century" panose="02040604050505020304" pitchFamily="18" charset="0"/>
                <a:cs typeface="Arial"/>
                <a:sym typeface="Arial"/>
              </a:rPr>
              <a:t>ompany</a:t>
            </a:r>
            <a:endParaRPr kumimoji="0" lang="en-US" sz="1800" b="0" i="0" u="none" strike="noStrike" kern="0" cap="none" spc="0" normalizeH="0" baseline="0" noProof="0">
              <a:ln>
                <a:noFill/>
              </a:ln>
              <a:solidFill>
                <a:schemeClr val="bg1"/>
              </a:solidFill>
              <a:effectLst/>
              <a:uLnTx/>
              <a:uFillTx/>
              <a:cs typeface="Arial"/>
              <a:sym typeface="Arial"/>
            </a:endParaRPr>
          </a:p>
          <a:p>
            <a:pPr marL="0" marR="0" lvl="0" indent="0" algn="l" defTabSz="457109"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47;p26">
            <a:extLst>
              <a:ext uri="{FF2B5EF4-FFF2-40B4-BE49-F238E27FC236}">
                <a16:creationId xmlns:a16="http://schemas.microsoft.com/office/drawing/2014/main" id="{8544CF1E-DF43-4534-96CE-E856CDEE39B1}"/>
              </a:ext>
            </a:extLst>
          </p:cNvPr>
          <p:cNvSpPr txBox="1"/>
          <p:nvPr/>
        </p:nvSpPr>
        <p:spPr>
          <a:xfrm>
            <a:off x="6486985" y="1441186"/>
            <a:ext cx="4845594" cy="3737112"/>
          </a:xfrm>
          <a:prstGeom prst="rect">
            <a:avLst/>
          </a:prstGeom>
          <a:noFill/>
          <a:ln w="38100">
            <a:solidFill>
              <a:schemeClr val="bg1"/>
            </a:solidFill>
          </a:ln>
        </p:spPr>
        <p:txBody>
          <a:bodyPr spcFirstLastPara="1" wrap="square" lIns="45707" tIns="45707" rIns="45707" bIns="45707" anchor="t" anchorCtr="0">
            <a:noAutofit/>
          </a:bodyPr>
          <a:lstStyle/>
          <a:p>
            <a:pPr marL="457109" lvl="0" defTabSz="457109">
              <a:lnSpc>
                <a:spcPct val="150000"/>
              </a:lnSpc>
              <a:buClr>
                <a:srgbClr val="FFFFFF"/>
              </a:buClr>
            </a:pPr>
            <a:endParaRPr lang="en-US">
              <a:solidFill>
                <a:srgbClr val="44C2AA">
                  <a:lumMod val="40000"/>
                  <a:lumOff val="60000"/>
                </a:srgbClr>
              </a:solidFill>
              <a:latin typeface="Century" panose="02040604050505020304" pitchFamily="18" charset="0"/>
            </a:endParaRPr>
          </a:p>
          <a:p>
            <a:pPr marL="742859" lvl="0" indent="-285750" defTabSz="457109">
              <a:lnSpc>
                <a:spcPct val="150000"/>
              </a:lnSpc>
              <a:buClr>
                <a:srgbClr val="FFFFFF"/>
              </a:buClr>
              <a:buFont typeface="Wingdings" panose="05000000000000000000" pitchFamily="2" charset="2"/>
              <a:buChar char="v"/>
            </a:pPr>
            <a:r>
              <a:rPr lang="en-US" b="1" u="sng">
                <a:solidFill>
                  <a:schemeClr val="accent1">
                    <a:lumMod val="40000"/>
                    <a:lumOff val="60000"/>
                  </a:schemeClr>
                </a:solidFill>
                <a:latin typeface="Century" panose="02040604050505020304" pitchFamily="18" charset="0"/>
              </a:rPr>
              <a:t>M</a:t>
            </a:r>
            <a:r>
              <a:rPr lang="en-MU" b="1" u="sng">
                <a:solidFill>
                  <a:schemeClr val="accent1">
                    <a:lumMod val="40000"/>
                    <a:lumOff val="60000"/>
                  </a:schemeClr>
                </a:solidFill>
                <a:latin typeface="Century" panose="02040604050505020304" pitchFamily="18" charset="0"/>
              </a:rPr>
              <a:t>o</a:t>
            </a:r>
            <a:r>
              <a:rPr lang="en-US" b="1" u="sng">
                <a:solidFill>
                  <a:schemeClr val="accent1">
                    <a:lumMod val="40000"/>
                    <a:lumOff val="60000"/>
                  </a:schemeClr>
                </a:solidFill>
                <a:latin typeface="Century" panose="02040604050505020304" pitchFamily="18" charset="0"/>
              </a:rPr>
              <a:t>t</a:t>
            </a:r>
            <a:r>
              <a:rPr lang="en-MU" b="1" u="sng">
                <a:solidFill>
                  <a:schemeClr val="accent1">
                    <a:lumMod val="40000"/>
                    <a:lumOff val="60000"/>
                  </a:schemeClr>
                </a:solidFill>
                <a:latin typeface="Century" panose="02040604050505020304" pitchFamily="18" charset="0"/>
              </a:rPr>
              <a:t>i</a:t>
            </a:r>
            <a:r>
              <a:rPr lang="en-US" b="1" u="sng">
                <a:solidFill>
                  <a:schemeClr val="accent1">
                    <a:lumMod val="40000"/>
                    <a:lumOff val="60000"/>
                  </a:schemeClr>
                </a:solidFill>
                <a:latin typeface="Century" panose="02040604050505020304" pitchFamily="18" charset="0"/>
              </a:rPr>
              <a:t>v</a:t>
            </a:r>
            <a:r>
              <a:rPr lang="en-MU" b="1" u="sng">
                <a:solidFill>
                  <a:schemeClr val="accent1">
                    <a:lumMod val="40000"/>
                    <a:lumOff val="60000"/>
                  </a:schemeClr>
                </a:solidFill>
                <a:latin typeface="Century" panose="02040604050505020304" pitchFamily="18" charset="0"/>
              </a:rPr>
              <a:t>a</a:t>
            </a:r>
            <a:r>
              <a:rPr lang="en-US" b="1" u="sng">
                <a:solidFill>
                  <a:schemeClr val="accent1">
                    <a:lumMod val="40000"/>
                    <a:lumOff val="60000"/>
                  </a:schemeClr>
                </a:solidFill>
                <a:latin typeface="Century" panose="02040604050505020304" pitchFamily="18" charset="0"/>
              </a:rPr>
              <a:t>t</a:t>
            </a:r>
            <a:r>
              <a:rPr lang="en-MU" b="1" u="sng">
                <a:solidFill>
                  <a:schemeClr val="accent1">
                    <a:lumMod val="40000"/>
                    <a:lumOff val="60000"/>
                  </a:schemeClr>
                </a:solidFill>
                <a:latin typeface="Century" panose="02040604050505020304" pitchFamily="18" charset="0"/>
              </a:rPr>
              <a:t>i</a:t>
            </a:r>
            <a:r>
              <a:rPr lang="en-US" b="1" u="sng">
                <a:solidFill>
                  <a:schemeClr val="accent1">
                    <a:lumMod val="40000"/>
                    <a:lumOff val="60000"/>
                  </a:schemeClr>
                </a:solidFill>
                <a:latin typeface="Century" panose="02040604050505020304" pitchFamily="18" charset="0"/>
              </a:rPr>
              <a:t>o</a:t>
            </a:r>
            <a:r>
              <a:rPr lang="en-MU" b="1" u="sng">
                <a:solidFill>
                  <a:schemeClr val="accent1">
                    <a:lumMod val="40000"/>
                    <a:lumOff val="60000"/>
                  </a:schemeClr>
                </a:solidFill>
                <a:latin typeface="Century" panose="02040604050505020304" pitchFamily="18" charset="0"/>
              </a:rPr>
              <a:t>n</a:t>
            </a:r>
            <a:r>
              <a:rPr lang="en-US">
                <a:solidFill>
                  <a:schemeClr val="accent1">
                    <a:lumMod val="40000"/>
                    <a:lumOff val="60000"/>
                  </a:schemeClr>
                </a:solidFill>
                <a:latin typeface="Century" panose="02040604050505020304" pitchFamily="18" charset="0"/>
              </a:rPr>
              <a:t>: with winter break approaching, we want to ensure we book a flight that</a:t>
            </a:r>
          </a:p>
          <a:p>
            <a:pPr lvl="3" defTabSz="457109">
              <a:lnSpc>
                <a:spcPct val="115000"/>
              </a:lnSpc>
              <a:buClr>
                <a:srgbClr val="FFFFFF"/>
              </a:buClr>
              <a:buSzPts val="4000"/>
            </a:pPr>
            <a:r>
              <a:rPr lang="en-US">
                <a:solidFill>
                  <a:srgbClr val="44C2AA">
                    <a:lumMod val="40000"/>
                    <a:lumOff val="60000"/>
                  </a:srgbClr>
                </a:solidFill>
                <a:latin typeface="Century" panose="02040604050505020304" pitchFamily="18" charset="0"/>
              </a:rPr>
              <a:t>		a) Has a low cancellation/delay rate </a:t>
            </a:r>
          </a:p>
          <a:p>
            <a:pPr lvl="7" defTabSz="457109">
              <a:lnSpc>
                <a:spcPct val="115000"/>
              </a:lnSpc>
              <a:buClr>
                <a:srgbClr val="FFFFFF"/>
              </a:buClr>
              <a:buSzPts val="4000"/>
            </a:pPr>
            <a:r>
              <a:rPr lang="en-US">
                <a:solidFill>
                  <a:srgbClr val="44C2AA">
                    <a:lumMod val="40000"/>
                    <a:lumOff val="60000"/>
                  </a:srgbClr>
                </a:solidFill>
                <a:latin typeface="Century" panose="02040604050505020304" pitchFamily="18" charset="0"/>
              </a:rPr>
              <a:t>		b) Is well-reputed with a large customer base </a:t>
            </a:r>
          </a:p>
          <a:p>
            <a:pPr lvl="3" defTabSz="457109">
              <a:lnSpc>
                <a:spcPct val="115000"/>
              </a:lnSpc>
              <a:buClr>
                <a:srgbClr val="FFFFFF"/>
              </a:buClr>
              <a:buSzPts val="4000"/>
            </a:pPr>
            <a:r>
              <a:rPr lang="en-US">
                <a:solidFill>
                  <a:srgbClr val="44C2AA">
                    <a:lumMod val="40000"/>
                    <a:lumOff val="60000"/>
                  </a:srgbClr>
                </a:solidFill>
                <a:latin typeface="Century" panose="02040604050505020304" pitchFamily="18" charset="0"/>
              </a:rPr>
              <a:t>		c) Is priced well</a:t>
            </a:r>
          </a:p>
          <a:p>
            <a:pPr marL="742859" lvl="0" indent="-285750" defTabSz="457109">
              <a:lnSpc>
                <a:spcPct val="150000"/>
              </a:lnSpc>
              <a:buClr>
                <a:srgbClr val="FFFFFF"/>
              </a:buClr>
              <a:buFont typeface="Wingdings" panose="05000000000000000000" pitchFamily="2" charset="2"/>
              <a:buChar char="v"/>
            </a:pPr>
            <a:r>
              <a:rPr lang="en-US" b="1">
                <a:solidFill>
                  <a:schemeClr val="accent1">
                    <a:lumMod val="40000"/>
                    <a:lumOff val="60000"/>
                  </a:schemeClr>
                </a:solidFill>
                <a:latin typeface="Century" panose="02040604050505020304" pitchFamily="18" charset="0"/>
              </a:rPr>
              <a:t>The amount of rich- data available made it possible to capture the operations and performance of airlines from different angles</a:t>
            </a:r>
          </a:p>
          <a:p>
            <a:pPr marL="742859" lvl="0" indent="-285750" defTabSz="457109">
              <a:lnSpc>
                <a:spcPct val="150000"/>
              </a:lnSpc>
              <a:buClr>
                <a:srgbClr val="FFFFFF"/>
              </a:buClr>
              <a:buFont typeface="Wingdings" panose="05000000000000000000" pitchFamily="2" charset="2"/>
              <a:buChar char="v"/>
            </a:pPr>
            <a:r>
              <a:rPr lang="en-US" b="1">
                <a:solidFill>
                  <a:schemeClr val="accent1">
                    <a:lumMod val="40000"/>
                    <a:lumOff val="60000"/>
                  </a:schemeClr>
                </a:solidFill>
                <a:latin typeface="Century" panose="02040604050505020304" pitchFamily="18" charset="0"/>
              </a:rPr>
              <a:t>Some of us would love to work as Data Scientists at a major Airline </a:t>
            </a:r>
            <a:endParaRPr lang="en-US">
              <a:solidFill>
                <a:srgbClr val="44C2AA">
                  <a:lumMod val="40000"/>
                  <a:lumOff val="60000"/>
                </a:srgbClr>
              </a:solidFill>
              <a:latin typeface="Century" panose="02040604050505020304" pitchFamily="18" charset="0"/>
            </a:endParaRPr>
          </a:p>
          <a:p>
            <a:pPr lvl="3" defTabSz="457109">
              <a:lnSpc>
                <a:spcPct val="115000"/>
              </a:lnSpc>
              <a:buClr>
                <a:srgbClr val="FFFFFF"/>
              </a:buClr>
              <a:buSzPts val="4000"/>
            </a:pPr>
            <a:endParaRPr lang="en-US">
              <a:solidFill>
                <a:srgbClr val="44C2AA">
                  <a:lumMod val="40000"/>
                  <a:lumOff val="60000"/>
                </a:srgbClr>
              </a:solidFill>
              <a:latin typeface="Century" panose="02040604050505020304" pitchFamily="18" charset="0"/>
            </a:endParaRPr>
          </a:p>
          <a:p>
            <a:pPr lvl="3" defTabSz="457109">
              <a:lnSpc>
                <a:spcPct val="115000"/>
              </a:lnSpc>
              <a:buClr>
                <a:srgbClr val="FFFFFF"/>
              </a:buClr>
              <a:buSzPts val="4000"/>
            </a:pPr>
            <a:endParaRPr lang="en-MU">
              <a:solidFill>
                <a:srgbClr val="44C2AA">
                  <a:lumMod val="40000"/>
                  <a:lumOff val="60000"/>
                </a:srgbClr>
              </a:solidFill>
              <a:latin typeface="Century" panose="02040604050505020304" pitchFamily="18" charset="0"/>
            </a:endParaRPr>
          </a:p>
          <a:p>
            <a:pPr marL="457109" lvl="4" defTabSz="457109">
              <a:lnSpc>
                <a:spcPct val="150000"/>
              </a:lnSpc>
              <a:buClr>
                <a:srgbClr val="FFFFFF"/>
              </a:buClr>
            </a:pPr>
            <a:endParaRPr lang="en-US">
              <a:solidFill>
                <a:schemeClr val="accent1">
                  <a:lumMod val="40000"/>
                  <a:lumOff val="60000"/>
                </a:schemeClr>
              </a:solidFill>
              <a:latin typeface="Century" panose="02040604050505020304" pitchFamily="18" charset="0"/>
            </a:endParaRPr>
          </a:p>
          <a:p>
            <a:pPr marL="742859" lvl="1" indent="-285750" defTabSz="457109">
              <a:lnSpc>
                <a:spcPct val="150000"/>
              </a:lnSpc>
              <a:buClr>
                <a:srgbClr val="FFFFFF"/>
              </a:buClr>
              <a:buFont typeface="Wingdings" panose="05000000000000000000" pitchFamily="2" charset="2"/>
              <a:buChar char="v"/>
            </a:pPr>
            <a:endParaRPr kumimoji="0" lang="en-US" sz="700" b="0" i="0" u="none" strike="noStrike" kern="0" cap="none" spc="0" normalizeH="0" baseline="0" noProof="0">
              <a:ln>
                <a:noFill/>
              </a:ln>
              <a:solidFill>
                <a:srgbClr val="000000"/>
              </a:solidFill>
              <a:effectLst/>
              <a:uLnTx/>
              <a:uFillTx/>
              <a:latin typeface="Arial"/>
              <a:cs typeface="Arial"/>
              <a:sym typeface="Arial"/>
            </a:endParaRPr>
          </a:p>
        </p:txBody>
      </p:sp>
      <p:sp>
        <p:nvSpPr>
          <p:cNvPr id="3" name="Flowchart: Connector 2">
            <a:extLst>
              <a:ext uri="{FF2B5EF4-FFF2-40B4-BE49-F238E27FC236}">
                <a16:creationId xmlns:a16="http://schemas.microsoft.com/office/drawing/2014/main" id="{1DDC1715-A3E9-4EBB-9361-15A42A43014C}"/>
              </a:ext>
            </a:extLst>
          </p:cNvPr>
          <p:cNvSpPr/>
          <p:nvPr/>
        </p:nvSpPr>
        <p:spPr>
          <a:xfrm>
            <a:off x="2773642" y="938243"/>
            <a:ext cx="923713" cy="851950"/>
          </a:xfrm>
          <a:prstGeom prst="flowChartConnector">
            <a:avLst/>
          </a:prstGeom>
          <a:solidFill>
            <a:schemeClr val="bg2">
              <a:lumMod val="65000"/>
              <a:lumOff val="3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B22FCCB4-65DE-4EAB-948C-81A7A54DCE53}"/>
              </a:ext>
            </a:extLst>
          </p:cNvPr>
          <p:cNvSpPr/>
          <p:nvPr/>
        </p:nvSpPr>
        <p:spPr>
          <a:xfrm>
            <a:off x="8494645" y="916443"/>
            <a:ext cx="923713" cy="851950"/>
          </a:xfrm>
          <a:prstGeom prst="flowChartConnector">
            <a:avLst/>
          </a:prstGeom>
          <a:solidFill>
            <a:schemeClr val="tx1">
              <a:lumMod val="65000"/>
              <a:lumOff val="3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286;p31">
            <a:extLst>
              <a:ext uri="{FF2B5EF4-FFF2-40B4-BE49-F238E27FC236}">
                <a16:creationId xmlns:a16="http://schemas.microsoft.com/office/drawing/2014/main" id="{61134BE9-701B-41B6-BDBB-9D13DE580ABB}"/>
              </a:ext>
            </a:extLst>
          </p:cNvPr>
          <p:cNvSpPr/>
          <p:nvPr/>
        </p:nvSpPr>
        <p:spPr>
          <a:xfrm>
            <a:off x="3012720" y="1133823"/>
            <a:ext cx="445555" cy="474159"/>
          </a:xfrm>
          <a:custGeom>
            <a:avLst/>
            <a:gdLst/>
            <a:ahLst/>
            <a:cxnLst/>
            <a:rect l="l" t="t" r="r" b="b"/>
            <a:pathLst>
              <a:path w="657" h="1032" extrusionOk="0">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lt1"/>
          </a:solidFill>
          <a:ln>
            <a:noFill/>
          </a:ln>
        </p:spPr>
        <p:txBody>
          <a:bodyPr spcFirstLastPara="1" wrap="square" lIns="243850" tIns="121925" rIns="243850" bIns="121925" anchor="ctr" anchorCtr="0">
            <a:noAutofit/>
          </a:bodyPr>
          <a:lstStyle/>
          <a:p>
            <a:pPr marL="0" marR="0" lvl="0" indent="0" algn="l" rtl="0">
              <a:spcBef>
                <a:spcPts val="0"/>
              </a:spcBef>
              <a:spcAft>
                <a:spcPts val="0"/>
              </a:spcAft>
              <a:buNone/>
            </a:pPr>
            <a:endParaRPr sz="4300">
              <a:solidFill>
                <a:schemeClr val="dk1"/>
              </a:solidFill>
              <a:latin typeface="Roboto Light"/>
              <a:ea typeface="Roboto Light"/>
              <a:cs typeface="Roboto Light"/>
              <a:sym typeface="Roboto Light"/>
            </a:endParaRPr>
          </a:p>
        </p:txBody>
      </p:sp>
      <p:sp>
        <p:nvSpPr>
          <p:cNvPr id="15" name="Google Shape;774;p46">
            <a:extLst>
              <a:ext uri="{FF2B5EF4-FFF2-40B4-BE49-F238E27FC236}">
                <a16:creationId xmlns:a16="http://schemas.microsoft.com/office/drawing/2014/main" id="{EFA2F5F7-7F69-4F48-8326-802BE7B58085}"/>
              </a:ext>
            </a:extLst>
          </p:cNvPr>
          <p:cNvSpPr/>
          <p:nvPr/>
        </p:nvSpPr>
        <p:spPr>
          <a:xfrm>
            <a:off x="8770438" y="1133823"/>
            <a:ext cx="473939" cy="461640"/>
          </a:xfrm>
          <a:custGeom>
            <a:avLst/>
            <a:gdLst/>
            <a:ahLst/>
            <a:cxnLst/>
            <a:rect l="l" t="t" r="r" b="b"/>
            <a:pathLst>
              <a:path w="595" h="795" extrusionOk="0">
                <a:moveTo>
                  <a:pt x="594" y="242"/>
                </a:moveTo>
                <a:cubicBezTo>
                  <a:pt x="594" y="251"/>
                  <a:pt x="586" y="259"/>
                  <a:pt x="577" y="259"/>
                </a:cubicBezTo>
                <a:cubicBezTo>
                  <a:pt x="218" y="409"/>
                  <a:pt x="218" y="409"/>
                  <a:pt x="218" y="409"/>
                </a:cubicBezTo>
                <a:lnTo>
                  <a:pt x="209" y="409"/>
                </a:lnTo>
                <a:cubicBezTo>
                  <a:pt x="209" y="409"/>
                  <a:pt x="201" y="409"/>
                  <a:pt x="201" y="401"/>
                </a:cubicBezTo>
                <a:cubicBezTo>
                  <a:pt x="193" y="401"/>
                  <a:pt x="193" y="393"/>
                  <a:pt x="193" y="384"/>
                </a:cubicBezTo>
                <a:cubicBezTo>
                  <a:pt x="193" y="117"/>
                  <a:pt x="193" y="117"/>
                  <a:pt x="193" y="117"/>
                </a:cubicBezTo>
                <a:cubicBezTo>
                  <a:pt x="193" y="108"/>
                  <a:pt x="193" y="108"/>
                  <a:pt x="201" y="100"/>
                </a:cubicBezTo>
                <a:cubicBezTo>
                  <a:pt x="201" y="100"/>
                  <a:pt x="209" y="100"/>
                  <a:pt x="218" y="100"/>
                </a:cubicBezTo>
                <a:cubicBezTo>
                  <a:pt x="577" y="217"/>
                  <a:pt x="577" y="217"/>
                  <a:pt x="577" y="217"/>
                </a:cubicBezTo>
                <a:cubicBezTo>
                  <a:pt x="586" y="225"/>
                  <a:pt x="594" y="234"/>
                  <a:pt x="594" y="242"/>
                </a:cubicBezTo>
                <a:close/>
                <a:moveTo>
                  <a:pt x="251" y="719"/>
                </a:moveTo>
                <a:cubicBezTo>
                  <a:pt x="251" y="760"/>
                  <a:pt x="193" y="794"/>
                  <a:pt x="126" y="794"/>
                </a:cubicBezTo>
                <a:cubicBezTo>
                  <a:pt x="59" y="794"/>
                  <a:pt x="0" y="760"/>
                  <a:pt x="0" y="719"/>
                </a:cubicBezTo>
                <a:cubicBezTo>
                  <a:pt x="0" y="685"/>
                  <a:pt x="42" y="660"/>
                  <a:pt x="92" y="652"/>
                </a:cubicBezTo>
                <a:cubicBezTo>
                  <a:pt x="92" y="92"/>
                  <a:pt x="92" y="92"/>
                  <a:pt x="92" y="92"/>
                </a:cubicBezTo>
                <a:lnTo>
                  <a:pt x="101" y="83"/>
                </a:lnTo>
                <a:cubicBezTo>
                  <a:pt x="84" y="75"/>
                  <a:pt x="75" y="67"/>
                  <a:pt x="75" y="42"/>
                </a:cubicBezTo>
                <a:cubicBezTo>
                  <a:pt x="75" y="16"/>
                  <a:pt x="92" y="0"/>
                  <a:pt x="126" y="0"/>
                </a:cubicBezTo>
                <a:cubicBezTo>
                  <a:pt x="142" y="0"/>
                  <a:pt x="142" y="0"/>
                  <a:pt x="142" y="0"/>
                </a:cubicBezTo>
                <a:cubicBezTo>
                  <a:pt x="168" y="0"/>
                  <a:pt x="193" y="16"/>
                  <a:pt x="193" y="42"/>
                </a:cubicBezTo>
                <a:cubicBezTo>
                  <a:pt x="193" y="67"/>
                  <a:pt x="176" y="83"/>
                  <a:pt x="159" y="92"/>
                </a:cubicBezTo>
                <a:cubicBezTo>
                  <a:pt x="159" y="652"/>
                  <a:pt x="159" y="652"/>
                  <a:pt x="159" y="652"/>
                </a:cubicBezTo>
                <a:cubicBezTo>
                  <a:pt x="209" y="660"/>
                  <a:pt x="251" y="685"/>
                  <a:pt x="251" y="719"/>
                </a:cubicBezTo>
                <a:close/>
                <a:moveTo>
                  <a:pt x="226" y="719"/>
                </a:moveTo>
                <a:cubicBezTo>
                  <a:pt x="226" y="702"/>
                  <a:pt x="201" y="677"/>
                  <a:pt x="159" y="677"/>
                </a:cubicBezTo>
                <a:cubicBezTo>
                  <a:pt x="159" y="719"/>
                  <a:pt x="159" y="719"/>
                  <a:pt x="159" y="719"/>
                </a:cubicBezTo>
                <a:cubicBezTo>
                  <a:pt x="159" y="736"/>
                  <a:pt x="142" y="752"/>
                  <a:pt x="126" y="752"/>
                </a:cubicBezTo>
                <a:cubicBezTo>
                  <a:pt x="109" y="752"/>
                  <a:pt x="92" y="736"/>
                  <a:pt x="92" y="719"/>
                </a:cubicBezTo>
                <a:cubicBezTo>
                  <a:pt x="92" y="677"/>
                  <a:pt x="92" y="677"/>
                  <a:pt x="92" y="677"/>
                </a:cubicBezTo>
                <a:cubicBezTo>
                  <a:pt x="59" y="677"/>
                  <a:pt x="25" y="702"/>
                  <a:pt x="25" y="719"/>
                </a:cubicBezTo>
                <a:cubicBezTo>
                  <a:pt x="25" y="752"/>
                  <a:pt x="75" y="777"/>
                  <a:pt x="126" y="777"/>
                </a:cubicBezTo>
                <a:cubicBezTo>
                  <a:pt x="184" y="777"/>
                  <a:pt x="226" y="752"/>
                  <a:pt x="226" y="719"/>
                </a:cubicBezTo>
                <a:close/>
                <a:moveTo>
                  <a:pt x="226" y="719"/>
                </a:moveTo>
                <a:lnTo>
                  <a:pt x="226" y="719"/>
                </a:lnTo>
                <a:close/>
              </a:path>
            </a:pathLst>
          </a:custGeom>
          <a:solidFill>
            <a:schemeClr val="bg1"/>
          </a:solidFill>
          <a:ln>
            <a:noFill/>
          </a:ln>
        </p:spPr>
        <p:txBody>
          <a:bodyPr spcFirstLastPara="1" wrap="square" lIns="243850" tIns="121925" rIns="243850" bIns="121925" anchor="ctr" anchorCtr="0">
            <a:noAutofit/>
          </a:bodyPr>
          <a:lstStyle/>
          <a:p>
            <a:pPr marL="0" marR="0" lvl="0" indent="0" algn="l" rtl="0">
              <a:lnSpc>
                <a:spcPct val="100000"/>
              </a:lnSpc>
              <a:spcBef>
                <a:spcPts val="0"/>
              </a:spcBef>
              <a:spcAft>
                <a:spcPts val="0"/>
              </a:spcAft>
              <a:buClr>
                <a:srgbClr val="000000"/>
              </a:buClr>
              <a:buSzPts val="4300"/>
              <a:buFont typeface="Arial"/>
              <a:buNone/>
            </a:pPr>
            <a:endParaRPr sz="4300" b="0" i="0" u="none" strike="noStrike" cap="none">
              <a:solidFill>
                <a:srgbClr val="FFFFFF"/>
              </a:solidFill>
              <a:latin typeface="Roboto Light"/>
              <a:ea typeface="Roboto Light"/>
              <a:cs typeface="Roboto Light"/>
              <a:sym typeface="Roboto Light"/>
            </a:endParaRPr>
          </a:p>
        </p:txBody>
      </p:sp>
    </p:spTree>
    <p:extLst>
      <p:ext uri="{BB962C8B-B14F-4D97-AF65-F5344CB8AC3E}">
        <p14:creationId xmlns:p14="http://schemas.microsoft.com/office/powerpoint/2010/main" val="3328149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5;p26">
            <a:extLst>
              <a:ext uri="{FF2B5EF4-FFF2-40B4-BE49-F238E27FC236}">
                <a16:creationId xmlns:a16="http://schemas.microsoft.com/office/drawing/2014/main" id="{045C7153-C390-4219-80BC-955029B4BEFB}"/>
              </a:ext>
            </a:extLst>
          </p:cNvPr>
          <p:cNvSpPr txBox="1"/>
          <p:nvPr/>
        </p:nvSpPr>
        <p:spPr>
          <a:xfrm>
            <a:off x="642511" y="53757"/>
            <a:ext cx="9933379" cy="1093039"/>
          </a:xfrm>
          <a:prstGeom prst="rect">
            <a:avLst/>
          </a:prstGeom>
          <a:noFill/>
          <a:ln>
            <a:noFill/>
          </a:ln>
        </p:spPr>
        <p:txBody>
          <a:bodyPr spcFirstLastPara="1" wrap="square" lIns="45707" tIns="22847" rIns="45707" bIns="22847" anchor="t" anchorCtr="0">
            <a:noAutofit/>
          </a:bodyPr>
          <a:lstStyle/>
          <a:p>
            <a:pPr marL="0" marR="0" lvl="0" indent="0" algn="l" defTabSz="457109" rtl="0" eaLnBrk="1" fontAlgn="auto" latinLnBrk="0" hangingPunct="1">
              <a:lnSpc>
                <a:spcPct val="100000"/>
              </a:lnSpc>
              <a:spcBef>
                <a:spcPts val="0"/>
              </a:spcBef>
              <a:spcAft>
                <a:spcPts val="600"/>
              </a:spcAft>
              <a:buClr>
                <a:srgbClr val="000000"/>
              </a:buClr>
              <a:buSzTx/>
              <a:buFont typeface="Arial"/>
              <a:buNone/>
              <a:tabLst/>
              <a:defRPr/>
            </a:pPr>
            <a:r>
              <a:rPr lang="en-US" sz="1800">
                <a:solidFill>
                  <a:srgbClr val="92D050"/>
                </a:solidFill>
                <a:latin typeface="Century" panose="02040604050505020304" pitchFamily="18" charset="0"/>
                <a:ea typeface="Roboto"/>
                <a:cs typeface="Roboto"/>
                <a:sym typeface="Roboto"/>
              </a:rPr>
              <a:t>Questions Raised</a:t>
            </a:r>
          </a:p>
          <a:p>
            <a:pPr marL="0" marR="0" lvl="0" indent="0" defTabSz="457109" rtl="0" eaLnBrk="1" fontAlgn="auto" latinLnBrk="0" hangingPunct="1">
              <a:lnSpc>
                <a:spcPct val="100000"/>
              </a:lnSpc>
              <a:spcBef>
                <a:spcPts val="0"/>
              </a:spcBef>
              <a:spcAft>
                <a:spcPts val="600"/>
              </a:spcAft>
              <a:buClr>
                <a:srgbClr val="000000"/>
              </a:buClr>
              <a:buSzTx/>
              <a:buFont typeface="Arial"/>
              <a:buNone/>
              <a:tabLst/>
              <a:defRPr/>
            </a:pPr>
            <a:r>
              <a:rPr kumimoji="0" lang="en-US" sz="2200" b="0" i="0" u="none" strike="noStrike" kern="0" cap="none" spc="0" normalizeH="0" baseline="0" noProof="0">
                <a:ln>
                  <a:noFill/>
                </a:ln>
                <a:solidFill>
                  <a:srgbClr val="44C2AA">
                    <a:lumMod val="40000"/>
                    <a:lumOff val="60000"/>
                  </a:srgbClr>
                </a:solidFill>
                <a:effectLst/>
                <a:uLnTx/>
                <a:uFillTx/>
                <a:latin typeface="Century" panose="02040604050505020304" pitchFamily="18" charset="0"/>
                <a:ea typeface="Roboto"/>
                <a:cs typeface="Roboto"/>
                <a:sym typeface="Roboto"/>
              </a:rPr>
              <a:t>Our 3 dashboards are aimed to uncover insights by providing interactive visualizations that answer some key questions</a:t>
            </a:r>
            <a:endParaRPr kumimoji="0" lang="en-US" sz="2200" b="0" i="0" u="none" strike="noStrike" kern="0" cap="none" spc="0" normalizeH="0" baseline="0" noProof="0">
              <a:ln>
                <a:noFill/>
              </a:ln>
              <a:solidFill>
                <a:srgbClr val="44C2AA">
                  <a:lumMod val="40000"/>
                  <a:lumOff val="60000"/>
                </a:srgbClr>
              </a:solidFill>
              <a:effectLst/>
              <a:uLnTx/>
              <a:uFillTx/>
              <a:latin typeface="Century" panose="02040604050505020304" pitchFamily="18" charset="0"/>
              <a:cs typeface="Arial"/>
              <a:sym typeface="Arial"/>
            </a:endParaRPr>
          </a:p>
        </p:txBody>
      </p:sp>
      <p:grpSp>
        <p:nvGrpSpPr>
          <p:cNvPr id="10" name="Google Shape;109;p17">
            <a:extLst>
              <a:ext uri="{FF2B5EF4-FFF2-40B4-BE49-F238E27FC236}">
                <a16:creationId xmlns:a16="http://schemas.microsoft.com/office/drawing/2014/main" id="{2E99A93C-FEB4-4D58-ADC2-3E9C193E646D}"/>
              </a:ext>
            </a:extLst>
          </p:cNvPr>
          <p:cNvGrpSpPr/>
          <p:nvPr/>
        </p:nvGrpSpPr>
        <p:grpSpPr>
          <a:xfrm>
            <a:off x="399952" y="1709267"/>
            <a:ext cx="820545" cy="1019633"/>
            <a:chOff x="1449" y="1496"/>
            <a:chExt cx="730" cy="1260"/>
          </a:xfrm>
        </p:grpSpPr>
        <p:sp>
          <p:nvSpPr>
            <p:cNvPr id="12" name="Google Shape;110;p17">
              <a:extLst>
                <a:ext uri="{FF2B5EF4-FFF2-40B4-BE49-F238E27FC236}">
                  <a16:creationId xmlns:a16="http://schemas.microsoft.com/office/drawing/2014/main" id="{D6C23C17-37E5-400E-8C4D-5A0BB0C7A635}"/>
                </a:ext>
              </a:extLst>
            </p:cNvPr>
            <p:cNvSpPr/>
            <p:nvPr/>
          </p:nvSpPr>
          <p:spPr>
            <a:xfrm>
              <a:off x="1449" y="1496"/>
              <a:ext cx="730" cy="1260"/>
            </a:xfrm>
            <a:custGeom>
              <a:avLst/>
              <a:gdLst/>
              <a:ahLst/>
              <a:cxnLst/>
              <a:rect l="l" t="t" r="r" b="b"/>
              <a:pathLst>
                <a:path w="684" h="1183" extrusionOk="0">
                  <a:moveTo>
                    <a:pt x="612" y="606"/>
                  </a:moveTo>
                  <a:cubicBezTo>
                    <a:pt x="615" y="584"/>
                    <a:pt x="613" y="565"/>
                    <a:pt x="609" y="553"/>
                  </a:cubicBezTo>
                  <a:cubicBezTo>
                    <a:pt x="599" y="516"/>
                    <a:pt x="568" y="479"/>
                    <a:pt x="517" y="483"/>
                  </a:cubicBezTo>
                  <a:cubicBezTo>
                    <a:pt x="514" y="445"/>
                    <a:pt x="477" y="404"/>
                    <a:pt x="448" y="401"/>
                  </a:cubicBezTo>
                  <a:cubicBezTo>
                    <a:pt x="329" y="387"/>
                    <a:pt x="263" y="490"/>
                    <a:pt x="263" y="490"/>
                  </a:cubicBezTo>
                  <a:cubicBezTo>
                    <a:pt x="263" y="490"/>
                    <a:pt x="253" y="433"/>
                    <a:pt x="269" y="315"/>
                  </a:cubicBezTo>
                  <a:cubicBezTo>
                    <a:pt x="290" y="158"/>
                    <a:pt x="232" y="0"/>
                    <a:pt x="116" y="36"/>
                  </a:cubicBezTo>
                  <a:cubicBezTo>
                    <a:pt x="0" y="72"/>
                    <a:pt x="71" y="136"/>
                    <a:pt x="94" y="233"/>
                  </a:cubicBezTo>
                  <a:cubicBezTo>
                    <a:pt x="117" y="330"/>
                    <a:pt x="117" y="454"/>
                    <a:pt x="110" y="505"/>
                  </a:cubicBezTo>
                  <a:cubicBezTo>
                    <a:pt x="104" y="546"/>
                    <a:pt x="92" y="624"/>
                    <a:pt x="88" y="655"/>
                  </a:cubicBezTo>
                  <a:cubicBezTo>
                    <a:pt x="69" y="678"/>
                    <a:pt x="57" y="697"/>
                    <a:pt x="54" y="711"/>
                  </a:cubicBezTo>
                  <a:cubicBezTo>
                    <a:pt x="45" y="741"/>
                    <a:pt x="31" y="868"/>
                    <a:pt x="70" y="918"/>
                  </a:cubicBezTo>
                  <a:cubicBezTo>
                    <a:pt x="109" y="969"/>
                    <a:pt x="148" y="980"/>
                    <a:pt x="177" y="979"/>
                  </a:cubicBezTo>
                  <a:cubicBezTo>
                    <a:pt x="203" y="1073"/>
                    <a:pt x="139" y="1167"/>
                    <a:pt x="139" y="1167"/>
                  </a:cubicBezTo>
                  <a:cubicBezTo>
                    <a:pt x="153" y="1174"/>
                    <a:pt x="153" y="1174"/>
                    <a:pt x="153" y="1174"/>
                  </a:cubicBezTo>
                  <a:cubicBezTo>
                    <a:pt x="220" y="1102"/>
                    <a:pt x="207" y="1002"/>
                    <a:pt x="202" y="975"/>
                  </a:cubicBezTo>
                  <a:cubicBezTo>
                    <a:pt x="215" y="971"/>
                    <a:pt x="223" y="966"/>
                    <a:pt x="223" y="966"/>
                  </a:cubicBezTo>
                  <a:cubicBezTo>
                    <a:pt x="50" y="954"/>
                    <a:pt x="64" y="794"/>
                    <a:pt x="70" y="734"/>
                  </a:cubicBezTo>
                  <a:cubicBezTo>
                    <a:pt x="76" y="674"/>
                    <a:pt x="155" y="611"/>
                    <a:pt x="205" y="572"/>
                  </a:cubicBezTo>
                  <a:cubicBezTo>
                    <a:pt x="254" y="533"/>
                    <a:pt x="270" y="550"/>
                    <a:pt x="278" y="562"/>
                  </a:cubicBezTo>
                  <a:cubicBezTo>
                    <a:pt x="326" y="637"/>
                    <a:pt x="384" y="625"/>
                    <a:pt x="408" y="655"/>
                  </a:cubicBezTo>
                  <a:cubicBezTo>
                    <a:pt x="432" y="685"/>
                    <a:pt x="388" y="757"/>
                    <a:pt x="307" y="754"/>
                  </a:cubicBezTo>
                  <a:cubicBezTo>
                    <a:pt x="226" y="751"/>
                    <a:pt x="207" y="675"/>
                    <a:pt x="207" y="675"/>
                  </a:cubicBezTo>
                  <a:cubicBezTo>
                    <a:pt x="216" y="753"/>
                    <a:pt x="271" y="775"/>
                    <a:pt x="323" y="769"/>
                  </a:cubicBezTo>
                  <a:cubicBezTo>
                    <a:pt x="342" y="782"/>
                    <a:pt x="376" y="814"/>
                    <a:pt x="370" y="868"/>
                  </a:cubicBezTo>
                  <a:cubicBezTo>
                    <a:pt x="363" y="933"/>
                    <a:pt x="322" y="948"/>
                    <a:pt x="322" y="948"/>
                  </a:cubicBezTo>
                  <a:cubicBezTo>
                    <a:pt x="322" y="948"/>
                    <a:pt x="390" y="939"/>
                    <a:pt x="390" y="866"/>
                  </a:cubicBezTo>
                  <a:cubicBezTo>
                    <a:pt x="390" y="808"/>
                    <a:pt x="363" y="777"/>
                    <a:pt x="345" y="765"/>
                  </a:cubicBezTo>
                  <a:cubicBezTo>
                    <a:pt x="366" y="759"/>
                    <a:pt x="386" y="749"/>
                    <a:pt x="400" y="738"/>
                  </a:cubicBezTo>
                  <a:cubicBezTo>
                    <a:pt x="409" y="745"/>
                    <a:pt x="427" y="755"/>
                    <a:pt x="457" y="753"/>
                  </a:cubicBezTo>
                  <a:cubicBezTo>
                    <a:pt x="456" y="773"/>
                    <a:pt x="463" y="815"/>
                    <a:pt x="523" y="817"/>
                  </a:cubicBezTo>
                  <a:cubicBezTo>
                    <a:pt x="534" y="817"/>
                    <a:pt x="544" y="816"/>
                    <a:pt x="553" y="815"/>
                  </a:cubicBezTo>
                  <a:cubicBezTo>
                    <a:pt x="559" y="845"/>
                    <a:pt x="569" y="952"/>
                    <a:pt x="418" y="982"/>
                  </a:cubicBezTo>
                  <a:cubicBezTo>
                    <a:pt x="418" y="982"/>
                    <a:pt x="425" y="1121"/>
                    <a:pt x="388" y="1179"/>
                  </a:cubicBezTo>
                  <a:cubicBezTo>
                    <a:pt x="408" y="1183"/>
                    <a:pt x="408" y="1183"/>
                    <a:pt x="408" y="1183"/>
                  </a:cubicBezTo>
                  <a:cubicBezTo>
                    <a:pt x="408" y="1183"/>
                    <a:pt x="446" y="1121"/>
                    <a:pt x="445" y="1002"/>
                  </a:cubicBezTo>
                  <a:cubicBezTo>
                    <a:pt x="445" y="1002"/>
                    <a:pt x="592" y="979"/>
                    <a:pt x="582" y="806"/>
                  </a:cubicBezTo>
                  <a:cubicBezTo>
                    <a:pt x="625" y="787"/>
                    <a:pt x="651" y="744"/>
                    <a:pt x="666" y="692"/>
                  </a:cubicBezTo>
                  <a:cubicBezTo>
                    <a:pt x="684" y="633"/>
                    <a:pt x="636" y="608"/>
                    <a:pt x="612" y="606"/>
                  </a:cubicBezTo>
                  <a:close/>
                  <a:moveTo>
                    <a:pt x="200" y="558"/>
                  </a:moveTo>
                  <a:cubicBezTo>
                    <a:pt x="162" y="583"/>
                    <a:pt x="132" y="608"/>
                    <a:pt x="109" y="632"/>
                  </a:cubicBezTo>
                  <a:cubicBezTo>
                    <a:pt x="111" y="609"/>
                    <a:pt x="122" y="580"/>
                    <a:pt x="132" y="509"/>
                  </a:cubicBezTo>
                  <a:cubicBezTo>
                    <a:pt x="146" y="422"/>
                    <a:pt x="128" y="293"/>
                    <a:pt x="113" y="228"/>
                  </a:cubicBezTo>
                  <a:cubicBezTo>
                    <a:pt x="100" y="171"/>
                    <a:pt x="31" y="75"/>
                    <a:pt x="123" y="61"/>
                  </a:cubicBezTo>
                  <a:cubicBezTo>
                    <a:pt x="254" y="41"/>
                    <a:pt x="256" y="256"/>
                    <a:pt x="250" y="311"/>
                  </a:cubicBezTo>
                  <a:cubicBezTo>
                    <a:pt x="244" y="359"/>
                    <a:pt x="241" y="500"/>
                    <a:pt x="241" y="532"/>
                  </a:cubicBezTo>
                  <a:cubicBezTo>
                    <a:pt x="230" y="538"/>
                    <a:pt x="217" y="546"/>
                    <a:pt x="200" y="558"/>
                  </a:cubicBezTo>
                  <a:close/>
                  <a:moveTo>
                    <a:pt x="388" y="620"/>
                  </a:moveTo>
                  <a:cubicBezTo>
                    <a:pt x="378" y="617"/>
                    <a:pt x="365" y="611"/>
                    <a:pt x="352" y="603"/>
                  </a:cubicBezTo>
                  <a:cubicBezTo>
                    <a:pt x="335" y="522"/>
                    <a:pt x="406" y="459"/>
                    <a:pt x="406" y="459"/>
                  </a:cubicBezTo>
                  <a:cubicBezTo>
                    <a:pt x="324" y="501"/>
                    <a:pt x="330" y="567"/>
                    <a:pt x="336" y="593"/>
                  </a:cubicBezTo>
                  <a:cubicBezTo>
                    <a:pt x="325" y="585"/>
                    <a:pt x="314" y="577"/>
                    <a:pt x="305" y="567"/>
                  </a:cubicBezTo>
                  <a:cubicBezTo>
                    <a:pt x="281" y="542"/>
                    <a:pt x="282" y="520"/>
                    <a:pt x="261" y="524"/>
                  </a:cubicBezTo>
                  <a:cubicBezTo>
                    <a:pt x="287" y="485"/>
                    <a:pt x="396" y="408"/>
                    <a:pt x="444" y="423"/>
                  </a:cubicBezTo>
                  <a:cubicBezTo>
                    <a:pt x="496" y="439"/>
                    <a:pt x="508" y="509"/>
                    <a:pt x="485" y="574"/>
                  </a:cubicBezTo>
                  <a:cubicBezTo>
                    <a:pt x="469" y="620"/>
                    <a:pt x="439" y="637"/>
                    <a:pt x="423" y="643"/>
                  </a:cubicBezTo>
                  <a:cubicBezTo>
                    <a:pt x="414" y="629"/>
                    <a:pt x="400" y="624"/>
                    <a:pt x="388" y="620"/>
                  </a:cubicBezTo>
                  <a:close/>
                  <a:moveTo>
                    <a:pt x="415" y="724"/>
                  </a:moveTo>
                  <a:cubicBezTo>
                    <a:pt x="420" y="717"/>
                    <a:pt x="424" y="710"/>
                    <a:pt x="426" y="703"/>
                  </a:cubicBezTo>
                  <a:cubicBezTo>
                    <a:pt x="431" y="681"/>
                    <a:pt x="431" y="666"/>
                    <a:pt x="428" y="654"/>
                  </a:cubicBezTo>
                  <a:cubicBezTo>
                    <a:pt x="510" y="623"/>
                    <a:pt x="514" y="552"/>
                    <a:pt x="516" y="508"/>
                  </a:cubicBezTo>
                  <a:cubicBezTo>
                    <a:pt x="531" y="508"/>
                    <a:pt x="558" y="512"/>
                    <a:pt x="574" y="534"/>
                  </a:cubicBezTo>
                  <a:cubicBezTo>
                    <a:pt x="597" y="567"/>
                    <a:pt x="601" y="681"/>
                    <a:pt x="508" y="721"/>
                  </a:cubicBezTo>
                  <a:cubicBezTo>
                    <a:pt x="444" y="748"/>
                    <a:pt x="422" y="735"/>
                    <a:pt x="415" y="724"/>
                  </a:cubicBezTo>
                  <a:close/>
                  <a:moveTo>
                    <a:pt x="517" y="804"/>
                  </a:moveTo>
                  <a:cubicBezTo>
                    <a:pt x="469" y="797"/>
                    <a:pt x="471" y="766"/>
                    <a:pt x="476" y="750"/>
                  </a:cubicBezTo>
                  <a:cubicBezTo>
                    <a:pt x="488" y="747"/>
                    <a:pt x="502" y="742"/>
                    <a:pt x="519" y="734"/>
                  </a:cubicBezTo>
                  <a:cubicBezTo>
                    <a:pt x="570" y="710"/>
                    <a:pt x="596" y="669"/>
                    <a:pt x="607" y="631"/>
                  </a:cubicBezTo>
                  <a:cubicBezTo>
                    <a:pt x="622" y="636"/>
                    <a:pt x="644" y="647"/>
                    <a:pt x="643" y="675"/>
                  </a:cubicBezTo>
                  <a:cubicBezTo>
                    <a:pt x="642" y="718"/>
                    <a:pt x="584" y="812"/>
                    <a:pt x="517" y="804"/>
                  </a:cubicBezTo>
                  <a:close/>
                </a:path>
              </a:pathLst>
            </a:custGeom>
            <a:solidFill>
              <a:schemeClr val="accent2"/>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chemeClr val="accent1">
                    <a:lumMod val="40000"/>
                    <a:lumOff val="60000"/>
                  </a:schemeClr>
                </a:solidFill>
                <a:latin typeface="Calibri"/>
                <a:ea typeface="Calibri"/>
                <a:cs typeface="Calibri"/>
                <a:sym typeface="Calibri"/>
              </a:endParaRPr>
            </a:p>
          </p:txBody>
        </p:sp>
        <p:sp>
          <p:nvSpPr>
            <p:cNvPr id="13" name="Google Shape;111;p17">
              <a:extLst>
                <a:ext uri="{FF2B5EF4-FFF2-40B4-BE49-F238E27FC236}">
                  <a16:creationId xmlns:a16="http://schemas.microsoft.com/office/drawing/2014/main" id="{E37E0B01-9A23-40D2-898B-5F51CA541EF4}"/>
                </a:ext>
              </a:extLst>
            </p:cNvPr>
            <p:cNvSpPr/>
            <p:nvPr/>
          </p:nvSpPr>
          <p:spPr>
            <a:xfrm>
              <a:off x="1760" y="2545"/>
              <a:ext cx="57" cy="47"/>
            </a:xfrm>
            <a:custGeom>
              <a:avLst/>
              <a:gdLst/>
              <a:ahLst/>
              <a:cxnLst/>
              <a:rect l="l" t="t" r="r" b="b"/>
              <a:pathLst>
                <a:path w="54" h="44" extrusionOk="0">
                  <a:moveTo>
                    <a:pt x="0" y="18"/>
                  </a:moveTo>
                  <a:cubicBezTo>
                    <a:pt x="0" y="18"/>
                    <a:pt x="30" y="19"/>
                    <a:pt x="54" y="0"/>
                  </a:cubicBezTo>
                  <a:cubicBezTo>
                    <a:pt x="46" y="44"/>
                    <a:pt x="46" y="44"/>
                    <a:pt x="46" y="44"/>
                  </a:cubicBezTo>
                  <a:cubicBezTo>
                    <a:pt x="39" y="23"/>
                    <a:pt x="39" y="23"/>
                    <a:pt x="39" y="23"/>
                  </a:cubicBezTo>
                  <a:cubicBezTo>
                    <a:pt x="39" y="23"/>
                    <a:pt x="28" y="31"/>
                    <a:pt x="0" y="18"/>
                  </a:cubicBezTo>
                  <a:close/>
                </a:path>
              </a:pathLst>
            </a:custGeom>
            <a:solidFill>
              <a:schemeClr val="accent2"/>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chemeClr val="accent1">
                    <a:lumMod val="40000"/>
                    <a:lumOff val="60000"/>
                  </a:schemeClr>
                </a:solidFill>
                <a:latin typeface="Calibri"/>
                <a:ea typeface="Calibri"/>
                <a:cs typeface="Calibri"/>
                <a:sym typeface="Calibri"/>
              </a:endParaRPr>
            </a:p>
          </p:txBody>
        </p:sp>
      </p:grpSp>
      <p:grpSp>
        <p:nvGrpSpPr>
          <p:cNvPr id="14" name="Google Shape;112;p17">
            <a:extLst>
              <a:ext uri="{FF2B5EF4-FFF2-40B4-BE49-F238E27FC236}">
                <a16:creationId xmlns:a16="http://schemas.microsoft.com/office/drawing/2014/main" id="{BDB05C8B-07B3-4EBC-A4C5-5F75A68F0A73}"/>
              </a:ext>
            </a:extLst>
          </p:cNvPr>
          <p:cNvGrpSpPr/>
          <p:nvPr/>
        </p:nvGrpSpPr>
        <p:grpSpPr>
          <a:xfrm>
            <a:off x="399952" y="3429000"/>
            <a:ext cx="853259" cy="1019633"/>
            <a:chOff x="3270" y="1510"/>
            <a:chExt cx="762" cy="1246"/>
          </a:xfrm>
        </p:grpSpPr>
        <p:sp>
          <p:nvSpPr>
            <p:cNvPr id="15" name="Google Shape;113;p17">
              <a:extLst>
                <a:ext uri="{FF2B5EF4-FFF2-40B4-BE49-F238E27FC236}">
                  <a16:creationId xmlns:a16="http://schemas.microsoft.com/office/drawing/2014/main" id="{7D06941F-60E8-49A3-A121-0697378775AE}"/>
                </a:ext>
              </a:extLst>
            </p:cNvPr>
            <p:cNvSpPr/>
            <p:nvPr/>
          </p:nvSpPr>
          <p:spPr>
            <a:xfrm>
              <a:off x="3616" y="2549"/>
              <a:ext cx="56" cy="46"/>
            </a:xfrm>
            <a:custGeom>
              <a:avLst/>
              <a:gdLst/>
              <a:ahLst/>
              <a:cxnLst/>
              <a:rect l="l" t="t" r="r" b="b"/>
              <a:pathLst>
                <a:path w="54" h="44" extrusionOk="0">
                  <a:moveTo>
                    <a:pt x="0" y="18"/>
                  </a:moveTo>
                  <a:cubicBezTo>
                    <a:pt x="0" y="18"/>
                    <a:pt x="29" y="19"/>
                    <a:pt x="54" y="0"/>
                  </a:cubicBezTo>
                  <a:cubicBezTo>
                    <a:pt x="46" y="44"/>
                    <a:pt x="46" y="44"/>
                    <a:pt x="46" y="44"/>
                  </a:cubicBezTo>
                  <a:cubicBezTo>
                    <a:pt x="39" y="23"/>
                    <a:pt x="39" y="23"/>
                    <a:pt x="39" y="23"/>
                  </a:cubicBezTo>
                  <a:cubicBezTo>
                    <a:pt x="39" y="23"/>
                    <a:pt x="28" y="31"/>
                    <a:pt x="0" y="18"/>
                  </a:cubicBezTo>
                  <a:close/>
                </a:path>
              </a:pathLst>
            </a:custGeom>
            <a:solidFill>
              <a:schemeClr val="accent1"/>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chemeClr val="accent1">
                    <a:lumMod val="40000"/>
                    <a:lumOff val="60000"/>
                  </a:schemeClr>
                </a:solidFill>
                <a:latin typeface="Calibri"/>
                <a:ea typeface="Calibri"/>
                <a:cs typeface="Calibri"/>
                <a:sym typeface="Calibri"/>
              </a:endParaRPr>
            </a:p>
          </p:txBody>
        </p:sp>
        <p:sp>
          <p:nvSpPr>
            <p:cNvPr id="16" name="Google Shape;114;p17">
              <a:extLst>
                <a:ext uri="{FF2B5EF4-FFF2-40B4-BE49-F238E27FC236}">
                  <a16:creationId xmlns:a16="http://schemas.microsoft.com/office/drawing/2014/main" id="{517AF491-2748-4062-B7CD-CE84DA7EEAC1}"/>
                </a:ext>
              </a:extLst>
            </p:cNvPr>
            <p:cNvSpPr/>
            <p:nvPr/>
          </p:nvSpPr>
          <p:spPr>
            <a:xfrm>
              <a:off x="3270" y="1510"/>
              <a:ext cx="762" cy="1246"/>
            </a:xfrm>
            <a:custGeom>
              <a:avLst/>
              <a:gdLst/>
              <a:ahLst/>
              <a:cxnLst/>
              <a:rect l="l" t="t" r="r" b="b"/>
              <a:pathLst>
                <a:path w="729" h="1195" extrusionOk="0">
                  <a:moveTo>
                    <a:pt x="700" y="569"/>
                  </a:moveTo>
                  <a:cubicBezTo>
                    <a:pt x="676" y="543"/>
                    <a:pt x="646" y="548"/>
                    <a:pt x="629" y="554"/>
                  </a:cubicBezTo>
                  <a:cubicBezTo>
                    <a:pt x="629" y="543"/>
                    <a:pt x="629" y="534"/>
                    <a:pt x="629" y="528"/>
                  </a:cubicBezTo>
                  <a:cubicBezTo>
                    <a:pt x="629" y="504"/>
                    <a:pt x="601" y="415"/>
                    <a:pt x="512" y="454"/>
                  </a:cubicBezTo>
                  <a:cubicBezTo>
                    <a:pt x="508" y="455"/>
                    <a:pt x="504" y="457"/>
                    <a:pt x="501" y="459"/>
                  </a:cubicBezTo>
                  <a:cubicBezTo>
                    <a:pt x="498" y="447"/>
                    <a:pt x="498" y="427"/>
                    <a:pt x="509" y="405"/>
                  </a:cubicBezTo>
                  <a:cubicBezTo>
                    <a:pt x="528" y="366"/>
                    <a:pt x="597" y="273"/>
                    <a:pt x="606" y="211"/>
                  </a:cubicBezTo>
                  <a:cubicBezTo>
                    <a:pt x="614" y="149"/>
                    <a:pt x="602" y="102"/>
                    <a:pt x="591" y="78"/>
                  </a:cubicBezTo>
                  <a:cubicBezTo>
                    <a:pt x="580" y="53"/>
                    <a:pt x="554" y="23"/>
                    <a:pt x="514" y="23"/>
                  </a:cubicBezTo>
                  <a:cubicBezTo>
                    <a:pt x="474" y="23"/>
                    <a:pt x="426" y="50"/>
                    <a:pt x="415" y="118"/>
                  </a:cubicBezTo>
                  <a:cubicBezTo>
                    <a:pt x="405" y="185"/>
                    <a:pt x="346" y="432"/>
                    <a:pt x="315" y="482"/>
                  </a:cubicBezTo>
                  <a:cubicBezTo>
                    <a:pt x="315" y="482"/>
                    <a:pt x="283" y="384"/>
                    <a:pt x="276" y="309"/>
                  </a:cubicBezTo>
                  <a:cubicBezTo>
                    <a:pt x="269" y="234"/>
                    <a:pt x="258" y="133"/>
                    <a:pt x="188" y="67"/>
                  </a:cubicBezTo>
                  <a:cubicBezTo>
                    <a:pt x="117" y="0"/>
                    <a:pt x="58" y="38"/>
                    <a:pt x="37" y="50"/>
                  </a:cubicBezTo>
                  <a:cubicBezTo>
                    <a:pt x="17" y="62"/>
                    <a:pt x="0" y="93"/>
                    <a:pt x="35" y="161"/>
                  </a:cubicBezTo>
                  <a:cubicBezTo>
                    <a:pt x="69" y="228"/>
                    <a:pt x="116" y="381"/>
                    <a:pt x="151" y="585"/>
                  </a:cubicBezTo>
                  <a:cubicBezTo>
                    <a:pt x="113" y="616"/>
                    <a:pt x="74" y="669"/>
                    <a:pt x="68" y="769"/>
                  </a:cubicBezTo>
                  <a:cubicBezTo>
                    <a:pt x="59" y="931"/>
                    <a:pt x="166" y="940"/>
                    <a:pt x="202" y="988"/>
                  </a:cubicBezTo>
                  <a:cubicBezTo>
                    <a:pt x="238" y="1037"/>
                    <a:pt x="151" y="1155"/>
                    <a:pt x="151" y="1155"/>
                  </a:cubicBezTo>
                  <a:cubicBezTo>
                    <a:pt x="160" y="1169"/>
                    <a:pt x="160" y="1169"/>
                    <a:pt x="160" y="1169"/>
                  </a:cubicBezTo>
                  <a:cubicBezTo>
                    <a:pt x="198" y="1124"/>
                    <a:pt x="228" y="1059"/>
                    <a:pt x="234" y="1007"/>
                  </a:cubicBezTo>
                  <a:cubicBezTo>
                    <a:pt x="240" y="954"/>
                    <a:pt x="198" y="969"/>
                    <a:pt x="135" y="904"/>
                  </a:cubicBezTo>
                  <a:cubicBezTo>
                    <a:pt x="71" y="838"/>
                    <a:pt x="76" y="706"/>
                    <a:pt x="135" y="632"/>
                  </a:cubicBezTo>
                  <a:cubicBezTo>
                    <a:pt x="194" y="558"/>
                    <a:pt x="275" y="538"/>
                    <a:pt x="298" y="556"/>
                  </a:cubicBezTo>
                  <a:cubicBezTo>
                    <a:pt x="321" y="575"/>
                    <a:pt x="392" y="615"/>
                    <a:pt x="432" y="602"/>
                  </a:cubicBezTo>
                  <a:cubicBezTo>
                    <a:pt x="472" y="589"/>
                    <a:pt x="508" y="654"/>
                    <a:pt x="447" y="694"/>
                  </a:cubicBezTo>
                  <a:cubicBezTo>
                    <a:pt x="369" y="746"/>
                    <a:pt x="280" y="674"/>
                    <a:pt x="280" y="674"/>
                  </a:cubicBezTo>
                  <a:cubicBezTo>
                    <a:pt x="302" y="738"/>
                    <a:pt x="268" y="812"/>
                    <a:pt x="268" y="812"/>
                  </a:cubicBezTo>
                  <a:cubicBezTo>
                    <a:pt x="319" y="788"/>
                    <a:pt x="306" y="705"/>
                    <a:pt x="306" y="705"/>
                  </a:cubicBezTo>
                  <a:cubicBezTo>
                    <a:pt x="331" y="722"/>
                    <a:pt x="353" y="732"/>
                    <a:pt x="373" y="737"/>
                  </a:cubicBezTo>
                  <a:cubicBezTo>
                    <a:pt x="385" y="769"/>
                    <a:pt x="408" y="853"/>
                    <a:pt x="346" y="923"/>
                  </a:cubicBezTo>
                  <a:cubicBezTo>
                    <a:pt x="346" y="923"/>
                    <a:pt x="434" y="880"/>
                    <a:pt x="391" y="740"/>
                  </a:cubicBezTo>
                  <a:cubicBezTo>
                    <a:pt x="395" y="740"/>
                    <a:pt x="400" y="740"/>
                    <a:pt x="405" y="740"/>
                  </a:cubicBezTo>
                  <a:cubicBezTo>
                    <a:pt x="408" y="751"/>
                    <a:pt x="417" y="766"/>
                    <a:pt x="440" y="778"/>
                  </a:cubicBezTo>
                  <a:cubicBezTo>
                    <a:pt x="456" y="787"/>
                    <a:pt x="480" y="786"/>
                    <a:pt x="505" y="775"/>
                  </a:cubicBezTo>
                  <a:cubicBezTo>
                    <a:pt x="514" y="792"/>
                    <a:pt x="540" y="824"/>
                    <a:pt x="593" y="811"/>
                  </a:cubicBezTo>
                  <a:cubicBezTo>
                    <a:pt x="604" y="809"/>
                    <a:pt x="614" y="805"/>
                    <a:pt x="623" y="800"/>
                  </a:cubicBezTo>
                  <a:cubicBezTo>
                    <a:pt x="621" y="839"/>
                    <a:pt x="605" y="966"/>
                    <a:pt x="460" y="992"/>
                  </a:cubicBezTo>
                  <a:cubicBezTo>
                    <a:pt x="460" y="992"/>
                    <a:pt x="475" y="1138"/>
                    <a:pt x="439" y="1194"/>
                  </a:cubicBezTo>
                  <a:cubicBezTo>
                    <a:pt x="465" y="1195"/>
                    <a:pt x="465" y="1195"/>
                    <a:pt x="465" y="1195"/>
                  </a:cubicBezTo>
                  <a:cubicBezTo>
                    <a:pt x="465" y="1195"/>
                    <a:pt x="501" y="1143"/>
                    <a:pt x="485" y="1007"/>
                  </a:cubicBezTo>
                  <a:cubicBezTo>
                    <a:pt x="485" y="1007"/>
                    <a:pt x="636" y="1001"/>
                    <a:pt x="647" y="784"/>
                  </a:cubicBezTo>
                  <a:cubicBezTo>
                    <a:pt x="720" y="725"/>
                    <a:pt x="729" y="601"/>
                    <a:pt x="700" y="569"/>
                  </a:cubicBezTo>
                  <a:close/>
                  <a:moveTo>
                    <a:pt x="437" y="585"/>
                  </a:moveTo>
                  <a:cubicBezTo>
                    <a:pt x="381" y="593"/>
                    <a:pt x="339" y="562"/>
                    <a:pt x="309" y="545"/>
                  </a:cubicBezTo>
                  <a:cubicBezTo>
                    <a:pt x="280" y="528"/>
                    <a:pt x="246" y="525"/>
                    <a:pt x="210" y="547"/>
                  </a:cubicBezTo>
                  <a:cubicBezTo>
                    <a:pt x="200" y="552"/>
                    <a:pt x="187" y="559"/>
                    <a:pt x="172" y="569"/>
                  </a:cubicBezTo>
                  <a:cubicBezTo>
                    <a:pt x="161" y="511"/>
                    <a:pt x="103" y="226"/>
                    <a:pt x="54" y="143"/>
                  </a:cubicBezTo>
                  <a:cubicBezTo>
                    <a:pt x="4" y="59"/>
                    <a:pt x="91" y="56"/>
                    <a:pt x="106" y="58"/>
                  </a:cubicBezTo>
                  <a:cubicBezTo>
                    <a:pt x="141" y="63"/>
                    <a:pt x="228" y="130"/>
                    <a:pt x="240" y="230"/>
                  </a:cubicBezTo>
                  <a:cubicBezTo>
                    <a:pt x="252" y="331"/>
                    <a:pt x="269" y="478"/>
                    <a:pt x="314" y="536"/>
                  </a:cubicBezTo>
                  <a:cubicBezTo>
                    <a:pt x="314" y="536"/>
                    <a:pt x="346" y="484"/>
                    <a:pt x="374" y="387"/>
                  </a:cubicBezTo>
                  <a:cubicBezTo>
                    <a:pt x="402" y="290"/>
                    <a:pt x="432" y="177"/>
                    <a:pt x="440" y="130"/>
                  </a:cubicBezTo>
                  <a:cubicBezTo>
                    <a:pt x="447" y="82"/>
                    <a:pt x="470" y="40"/>
                    <a:pt x="520" y="52"/>
                  </a:cubicBezTo>
                  <a:cubicBezTo>
                    <a:pt x="569" y="64"/>
                    <a:pt x="597" y="151"/>
                    <a:pt x="568" y="231"/>
                  </a:cubicBezTo>
                  <a:cubicBezTo>
                    <a:pt x="541" y="306"/>
                    <a:pt x="452" y="400"/>
                    <a:pt x="468" y="505"/>
                  </a:cubicBezTo>
                  <a:cubicBezTo>
                    <a:pt x="454" y="536"/>
                    <a:pt x="450" y="572"/>
                    <a:pt x="449" y="585"/>
                  </a:cubicBezTo>
                  <a:cubicBezTo>
                    <a:pt x="445" y="585"/>
                    <a:pt x="441" y="585"/>
                    <a:pt x="437" y="585"/>
                  </a:cubicBezTo>
                  <a:close/>
                  <a:moveTo>
                    <a:pt x="429" y="736"/>
                  </a:moveTo>
                  <a:cubicBezTo>
                    <a:pt x="464" y="725"/>
                    <a:pt x="486" y="695"/>
                    <a:pt x="494" y="673"/>
                  </a:cubicBezTo>
                  <a:cubicBezTo>
                    <a:pt x="507" y="639"/>
                    <a:pt x="498" y="597"/>
                    <a:pt x="465" y="587"/>
                  </a:cubicBezTo>
                  <a:cubicBezTo>
                    <a:pt x="469" y="565"/>
                    <a:pt x="486" y="497"/>
                    <a:pt x="529" y="484"/>
                  </a:cubicBezTo>
                  <a:cubicBezTo>
                    <a:pt x="580" y="468"/>
                    <a:pt x="609" y="509"/>
                    <a:pt x="596" y="585"/>
                  </a:cubicBezTo>
                  <a:cubicBezTo>
                    <a:pt x="584" y="659"/>
                    <a:pt x="518" y="804"/>
                    <a:pt x="429" y="736"/>
                  </a:cubicBezTo>
                  <a:close/>
                  <a:moveTo>
                    <a:pt x="520" y="768"/>
                  </a:moveTo>
                  <a:cubicBezTo>
                    <a:pt x="554" y="749"/>
                    <a:pt x="586" y="716"/>
                    <a:pt x="603" y="672"/>
                  </a:cubicBezTo>
                  <a:cubicBezTo>
                    <a:pt x="616" y="636"/>
                    <a:pt x="622" y="606"/>
                    <a:pt x="626" y="581"/>
                  </a:cubicBezTo>
                  <a:cubicBezTo>
                    <a:pt x="680" y="564"/>
                    <a:pt x="696" y="608"/>
                    <a:pt x="691" y="638"/>
                  </a:cubicBezTo>
                  <a:cubicBezTo>
                    <a:pt x="687" y="669"/>
                    <a:pt x="664" y="771"/>
                    <a:pt x="595" y="789"/>
                  </a:cubicBezTo>
                  <a:cubicBezTo>
                    <a:pt x="547" y="802"/>
                    <a:pt x="527" y="781"/>
                    <a:pt x="520" y="768"/>
                  </a:cubicBezTo>
                  <a:close/>
                </a:path>
              </a:pathLst>
            </a:custGeom>
            <a:solidFill>
              <a:schemeClr val="accent1"/>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chemeClr val="accent1">
                    <a:lumMod val="40000"/>
                    <a:lumOff val="60000"/>
                  </a:schemeClr>
                </a:solidFill>
                <a:latin typeface="Calibri"/>
                <a:ea typeface="Calibri"/>
                <a:cs typeface="Calibri"/>
                <a:sym typeface="Calibri"/>
              </a:endParaRPr>
            </a:p>
          </p:txBody>
        </p:sp>
      </p:grpSp>
      <p:grpSp>
        <p:nvGrpSpPr>
          <p:cNvPr id="17" name="Google Shape;115;p17">
            <a:extLst>
              <a:ext uri="{FF2B5EF4-FFF2-40B4-BE49-F238E27FC236}">
                <a16:creationId xmlns:a16="http://schemas.microsoft.com/office/drawing/2014/main" id="{FE8F163E-E7CA-49E8-AF9E-E147811E4AE7}"/>
              </a:ext>
            </a:extLst>
          </p:cNvPr>
          <p:cNvGrpSpPr/>
          <p:nvPr/>
        </p:nvGrpSpPr>
        <p:grpSpPr>
          <a:xfrm>
            <a:off x="321646" y="5154311"/>
            <a:ext cx="853259" cy="1163875"/>
            <a:chOff x="5100" y="1511"/>
            <a:chExt cx="755" cy="1244"/>
          </a:xfrm>
        </p:grpSpPr>
        <p:sp>
          <p:nvSpPr>
            <p:cNvPr id="18" name="Google Shape;116;p17">
              <a:extLst>
                <a:ext uri="{FF2B5EF4-FFF2-40B4-BE49-F238E27FC236}">
                  <a16:creationId xmlns:a16="http://schemas.microsoft.com/office/drawing/2014/main" id="{4CFA67A5-5CDB-41A7-ADDF-89230F16D529}"/>
                </a:ext>
              </a:extLst>
            </p:cNvPr>
            <p:cNvSpPr/>
            <p:nvPr/>
          </p:nvSpPr>
          <p:spPr>
            <a:xfrm>
              <a:off x="5459" y="2603"/>
              <a:ext cx="57" cy="48"/>
            </a:xfrm>
            <a:custGeom>
              <a:avLst/>
              <a:gdLst/>
              <a:ahLst/>
              <a:cxnLst/>
              <a:rect l="l" t="t" r="r" b="b"/>
              <a:pathLst>
                <a:path w="54" h="45" extrusionOk="0">
                  <a:moveTo>
                    <a:pt x="0" y="18"/>
                  </a:moveTo>
                  <a:cubicBezTo>
                    <a:pt x="0" y="18"/>
                    <a:pt x="30" y="19"/>
                    <a:pt x="54" y="0"/>
                  </a:cubicBezTo>
                  <a:cubicBezTo>
                    <a:pt x="46" y="45"/>
                    <a:pt x="46" y="45"/>
                    <a:pt x="46" y="45"/>
                  </a:cubicBezTo>
                  <a:cubicBezTo>
                    <a:pt x="40" y="23"/>
                    <a:pt x="40" y="23"/>
                    <a:pt x="40" y="23"/>
                  </a:cubicBezTo>
                  <a:cubicBezTo>
                    <a:pt x="40" y="23"/>
                    <a:pt x="29" y="31"/>
                    <a:pt x="0" y="18"/>
                  </a:cubicBezTo>
                  <a:close/>
                </a:path>
              </a:pathLst>
            </a:custGeom>
            <a:solidFill>
              <a:schemeClr val="accent2"/>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chemeClr val="accent1">
                    <a:lumMod val="40000"/>
                    <a:lumOff val="60000"/>
                  </a:schemeClr>
                </a:solidFill>
                <a:latin typeface="Calibri"/>
                <a:ea typeface="Calibri"/>
                <a:cs typeface="Calibri"/>
                <a:sym typeface="Calibri"/>
              </a:endParaRPr>
            </a:p>
          </p:txBody>
        </p:sp>
        <p:sp>
          <p:nvSpPr>
            <p:cNvPr id="19" name="Google Shape;117;p17">
              <a:extLst>
                <a:ext uri="{FF2B5EF4-FFF2-40B4-BE49-F238E27FC236}">
                  <a16:creationId xmlns:a16="http://schemas.microsoft.com/office/drawing/2014/main" id="{54410ED6-D0AB-4B07-814E-E8F28DDBDE58}"/>
                </a:ext>
              </a:extLst>
            </p:cNvPr>
            <p:cNvSpPr/>
            <p:nvPr/>
          </p:nvSpPr>
          <p:spPr>
            <a:xfrm>
              <a:off x="5100" y="1511"/>
              <a:ext cx="755" cy="1244"/>
            </a:xfrm>
            <a:custGeom>
              <a:avLst/>
              <a:gdLst/>
              <a:ahLst/>
              <a:cxnLst/>
              <a:rect l="l" t="t" r="r" b="b"/>
              <a:pathLst>
                <a:path w="716" h="1179" extrusionOk="0">
                  <a:moveTo>
                    <a:pt x="580" y="551"/>
                  </a:moveTo>
                  <a:cubicBezTo>
                    <a:pt x="582" y="527"/>
                    <a:pt x="593" y="449"/>
                    <a:pt x="638" y="356"/>
                  </a:cubicBezTo>
                  <a:cubicBezTo>
                    <a:pt x="691" y="244"/>
                    <a:pt x="716" y="90"/>
                    <a:pt x="605" y="79"/>
                  </a:cubicBezTo>
                  <a:cubicBezTo>
                    <a:pt x="555" y="74"/>
                    <a:pt x="544" y="134"/>
                    <a:pt x="533" y="162"/>
                  </a:cubicBezTo>
                  <a:cubicBezTo>
                    <a:pt x="522" y="190"/>
                    <a:pt x="488" y="280"/>
                    <a:pt x="488" y="280"/>
                  </a:cubicBezTo>
                  <a:cubicBezTo>
                    <a:pt x="488" y="280"/>
                    <a:pt x="523" y="6"/>
                    <a:pt x="380" y="2"/>
                  </a:cubicBezTo>
                  <a:cubicBezTo>
                    <a:pt x="279" y="0"/>
                    <a:pt x="298" y="136"/>
                    <a:pt x="301" y="167"/>
                  </a:cubicBezTo>
                  <a:cubicBezTo>
                    <a:pt x="303" y="197"/>
                    <a:pt x="301" y="456"/>
                    <a:pt x="296" y="488"/>
                  </a:cubicBezTo>
                  <a:cubicBezTo>
                    <a:pt x="296" y="488"/>
                    <a:pt x="271" y="422"/>
                    <a:pt x="265" y="349"/>
                  </a:cubicBezTo>
                  <a:cubicBezTo>
                    <a:pt x="259" y="276"/>
                    <a:pt x="259" y="1"/>
                    <a:pt x="92" y="55"/>
                  </a:cubicBezTo>
                  <a:cubicBezTo>
                    <a:pt x="0" y="84"/>
                    <a:pt x="49" y="194"/>
                    <a:pt x="63" y="228"/>
                  </a:cubicBezTo>
                  <a:cubicBezTo>
                    <a:pt x="76" y="262"/>
                    <a:pt x="128" y="408"/>
                    <a:pt x="132" y="487"/>
                  </a:cubicBezTo>
                  <a:cubicBezTo>
                    <a:pt x="137" y="582"/>
                    <a:pt x="111" y="639"/>
                    <a:pt x="89" y="707"/>
                  </a:cubicBezTo>
                  <a:cubicBezTo>
                    <a:pt x="67" y="774"/>
                    <a:pt x="33" y="942"/>
                    <a:pt x="232" y="1045"/>
                  </a:cubicBezTo>
                  <a:cubicBezTo>
                    <a:pt x="232" y="1045"/>
                    <a:pt x="234" y="1122"/>
                    <a:pt x="180" y="1174"/>
                  </a:cubicBezTo>
                  <a:cubicBezTo>
                    <a:pt x="181" y="1178"/>
                    <a:pt x="181" y="1178"/>
                    <a:pt x="181" y="1178"/>
                  </a:cubicBezTo>
                  <a:cubicBezTo>
                    <a:pt x="208" y="1179"/>
                    <a:pt x="208" y="1179"/>
                    <a:pt x="208" y="1179"/>
                  </a:cubicBezTo>
                  <a:cubicBezTo>
                    <a:pt x="208" y="1179"/>
                    <a:pt x="269" y="1095"/>
                    <a:pt x="260" y="1045"/>
                  </a:cubicBezTo>
                  <a:cubicBezTo>
                    <a:pt x="273" y="1038"/>
                    <a:pt x="273" y="1038"/>
                    <a:pt x="273" y="1038"/>
                  </a:cubicBezTo>
                  <a:cubicBezTo>
                    <a:pt x="273" y="1038"/>
                    <a:pt x="129" y="974"/>
                    <a:pt x="105" y="852"/>
                  </a:cubicBezTo>
                  <a:cubicBezTo>
                    <a:pt x="82" y="730"/>
                    <a:pt x="129" y="686"/>
                    <a:pt x="142" y="637"/>
                  </a:cubicBezTo>
                  <a:cubicBezTo>
                    <a:pt x="155" y="588"/>
                    <a:pt x="174" y="515"/>
                    <a:pt x="154" y="431"/>
                  </a:cubicBezTo>
                  <a:cubicBezTo>
                    <a:pt x="135" y="346"/>
                    <a:pt x="93" y="234"/>
                    <a:pt x="77" y="200"/>
                  </a:cubicBezTo>
                  <a:cubicBezTo>
                    <a:pt x="61" y="166"/>
                    <a:pt x="39" y="112"/>
                    <a:pt x="99" y="84"/>
                  </a:cubicBezTo>
                  <a:cubicBezTo>
                    <a:pt x="159" y="56"/>
                    <a:pt x="229" y="158"/>
                    <a:pt x="237" y="251"/>
                  </a:cubicBezTo>
                  <a:cubicBezTo>
                    <a:pt x="246" y="343"/>
                    <a:pt x="247" y="488"/>
                    <a:pt x="297" y="549"/>
                  </a:cubicBezTo>
                  <a:cubicBezTo>
                    <a:pt x="277" y="569"/>
                    <a:pt x="260" y="583"/>
                    <a:pt x="242" y="595"/>
                  </a:cubicBezTo>
                  <a:cubicBezTo>
                    <a:pt x="217" y="612"/>
                    <a:pt x="165" y="643"/>
                    <a:pt x="161" y="656"/>
                  </a:cubicBezTo>
                  <a:cubicBezTo>
                    <a:pt x="160" y="660"/>
                    <a:pt x="260" y="603"/>
                    <a:pt x="289" y="574"/>
                  </a:cubicBezTo>
                  <a:cubicBezTo>
                    <a:pt x="317" y="544"/>
                    <a:pt x="371" y="494"/>
                    <a:pt x="399" y="516"/>
                  </a:cubicBezTo>
                  <a:cubicBezTo>
                    <a:pt x="428" y="538"/>
                    <a:pt x="498" y="570"/>
                    <a:pt x="527" y="570"/>
                  </a:cubicBezTo>
                  <a:cubicBezTo>
                    <a:pt x="555" y="570"/>
                    <a:pt x="562" y="575"/>
                    <a:pt x="553" y="619"/>
                  </a:cubicBezTo>
                  <a:cubicBezTo>
                    <a:pt x="542" y="671"/>
                    <a:pt x="453" y="701"/>
                    <a:pt x="401" y="633"/>
                  </a:cubicBezTo>
                  <a:cubicBezTo>
                    <a:pt x="401" y="633"/>
                    <a:pt x="403" y="759"/>
                    <a:pt x="319" y="793"/>
                  </a:cubicBezTo>
                  <a:cubicBezTo>
                    <a:pt x="319" y="793"/>
                    <a:pt x="364" y="794"/>
                    <a:pt x="391" y="755"/>
                  </a:cubicBezTo>
                  <a:cubicBezTo>
                    <a:pt x="391" y="755"/>
                    <a:pt x="396" y="779"/>
                    <a:pt x="415" y="798"/>
                  </a:cubicBezTo>
                  <a:cubicBezTo>
                    <a:pt x="416" y="829"/>
                    <a:pt x="415" y="914"/>
                    <a:pt x="367" y="983"/>
                  </a:cubicBezTo>
                  <a:cubicBezTo>
                    <a:pt x="367" y="983"/>
                    <a:pt x="432" y="943"/>
                    <a:pt x="438" y="814"/>
                  </a:cubicBezTo>
                  <a:cubicBezTo>
                    <a:pt x="455" y="820"/>
                    <a:pt x="476" y="823"/>
                    <a:pt x="504" y="816"/>
                  </a:cubicBezTo>
                  <a:cubicBezTo>
                    <a:pt x="601" y="794"/>
                    <a:pt x="572" y="732"/>
                    <a:pt x="569" y="720"/>
                  </a:cubicBezTo>
                  <a:cubicBezTo>
                    <a:pt x="569" y="720"/>
                    <a:pt x="588" y="711"/>
                    <a:pt x="602" y="708"/>
                  </a:cubicBezTo>
                  <a:cubicBezTo>
                    <a:pt x="602" y="708"/>
                    <a:pt x="595" y="687"/>
                    <a:pt x="547" y="720"/>
                  </a:cubicBezTo>
                  <a:cubicBezTo>
                    <a:pt x="498" y="753"/>
                    <a:pt x="514" y="756"/>
                    <a:pt x="514" y="756"/>
                  </a:cubicBezTo>
                  <a:cubicBezTo>
                    <a:pt x="514" y="756"/>
                    <a:pt x="550" y="733"/>
                    <a:pt x="561" y="729"/>
                  </a:cubicBezTo>
                  <a:cubicBezTo>
                    <a:pt x="561" y="729"/>
                    <a:pt x="570" y="795"/>
                    <a:pt x="497" y="801"/>
                  </a:cubicBezTo>
                  <a:cubicBezTo>
                    <a:pt x="425" y="808"/>
                    <a:pt x="387" y="749"/>
                    <a:pt x="414" y="667"/>
                  </a:cubicBezTo>
                  <a:cubicBezTo>
                    <a:pt x="414" y="667"/>
                    <a:pt x="461" y="713"/>
                    <a:pt x="528" y="682"/>
                  </a:cubicBezTo>
                  <a:cubicBezTo>
                    <a:pt x="596" y="651"/>
                    <a:pt x="574" y="577"/>
                    <a:pt x="574" y="577"/>
                  </a:cubicBezTo>
                  <a:cubicBezTo>
                    <a:pt x="574" y="577"/>
                    <a:pt x="626" y="558"/>
                    <a:pt x="650" y="626"/>
                  </a:cubicBezTo>
                  <a:cubicBezTo>
                    <a:pt x="674" y="694"/>
                    <a:pt x="687" y="923"/>
                    <a:pt x="485" y="1018"/>
                  </a:cubicBezTo>
                  <a:cubicBezTo>
                    <a:pt x="485" y="1018"/>
                    <a:pt x="486" y="1134"/>
                    <a:pt x="474" y="1171"/>
                  </a:cubicBezTo>
                  <a:cubicBezTo>
                    <a:pt x="492" y="1175"/>
                    <a:pt x="492" y="1175"/>
                    <a:pt x="492" y="1175"/>
                  </a:cubicBezTo>
                  <a:cubicBezTo>
                    <a:pt x="492" y="1175"/>
                    <a:pt x="517" y="1126"/>
                    <a:pt x="509" y="1032"/>
                  </a:cubicBezTo>
                  <a:cubicBezTo>
                    <a:pt x="509" y="1032"/>
                    <a:pt x="626" y="983"/>
                    <a:pt x="671" y="840"/>
                  </a:cubicBezTo>
                  <a:cubicBezTo>
                    <a:pt x="715" y="700"/>
                    <a:pt x="694" y="549"/>
                    <a:pt x="580" y="551"/>
                  </a:cubicBezTo>
                  <a:close/>
                  <a:moveTo>
                    <a:pt x="325" y="522"/>
                  </a:moveTo>
                  <a:cubicBezTo>
                    <a:pt x="322" y="525"/>
                    <a:pt x="319" y="528"/>
                    <a:pt x="316" y="532"/>
                  </a:cubicBezTo>
                  <a:cubicBezTo>
                    <a:pt x="317" y="487"/>
                    <a:pt x="327" y="174"/>
                    <a:pt x="325" y="142"/>
                  </a:cubicBezTo>
                  <a:cubicBezTo>
                    <a:pt x="323" y="108"/>
                    <a:pt x="313" y="36"/>
                    <a:pt x="384" y="28"/>
                  </a:cubicBezTo>
                  <a:cubicBezTo>
                    <a:pt x="454" y="19"/>
                    <a:pt x="506" y="187"/>
                    <a:pt x="423" y="507"/>
                  </a:cubicBezTo>
                  <a:cubicBezTo>
                    <a:pt x="422" y="506"/>
                    <a:pt x="421" y="505"/>
                    <a:pt x="420" y="504"/>
                  </a:cubicBezTo>
                  <a:cubicBezTo>
                    <a:pt x="403" y="489"/>
                    <a:pt x="360" y="487"/>
                    <a:pt x="325" y="522"/>
                  </a:cubicBezTo>
                  <a:close/>
                  <a:moveTo>
                    <a:pt x="433" y="515"/>
                  </a:moveTo>
                  <a:cubicBezTo>
                    <a:pt x="441" y="488"/>
                    <a:pt x="467" y="405"/>
                    <a:pt x="483" y="355"/>
                  </a:cubicBezTo>
                  <a:cubicBezTo>
                    <a:pt x="501" y="295"/>
                    <a:pt x="561" y="140"/>
                    <a:pt x="575" y="128"/>
                  </a:cubicBezTo>
                  <a:cubicBezTo>
                    <a:pt x="590" y="116"/>
                    <a:pt x="639" y="92"/>
                    <a:pt x="652" y="186"/>
                  </a:cubicBezTo>
                  <a:cubicBezTo>
                    <a:pt x="666" y="280"/>
                    <a:pt x="616" y="329"/>
                    <a:pt x="590" y="398"/>
                  </a:cubicBezTo>
                  <a:cubicBezTo>
                    <a:pt x="567" y="459"/>
                    <a:pt x="551" y="522"/>
                    <a:pt x="553" y="552"/>
                  </a:cubicBezTo>
                  <a:cubicBezTo>
                    <a:pt x="498" y="552"/>
                    <a:pt x="455" y="531"/>
                    <a:pt x="433" y="515"/>
                  </a:cubicBezTo>
                  <a:close/>
                </a:path>
              </a:pathLst>
            </a:custGeom>
            <a:solidFill>
              <a:schemeClr val="accent2"/>
            </a:solidFill>
            <a:ln>
              <a:noFill/>
            </a:ln>
          </p:spPr>
          <p:txBody>
            <a:bodyPr spcFirstLastPara="1" wrap="square" lIns="121900" tIns="60925" rIns="121900" bIns="60925" anchor="t" anchorCtr="0">
              <a:noAutofit/>
            </a:bodyPr>
            <a:lstStyle/>
            <a:p>
              <a:pPr marL="0" marR="0" lvl="0" indent="0" algn="l" rtl="0">
                <a:spcBef>
                  <a:spcPts val="0"/>
                </a:spcBef>
                <a:spcAft>
                  <a:spcPts val="0"/>
                </a:spcAft>
                <a:buNone/>
              </a:pPr>
              <a:endParaRPr sz="2400">
                <a:solidFill>
                  <a:schemeClr val="accent1">
                    <a:lumMod val="40000"/>
                    <a:lumOff val="60000"/>
                  </a:schemeClr>
                </a:solidFill>
                <a:latin typeface="Calibri"/>
                <a:ea typeface="Calibri"/>
                <a:cs typeface="Calibri"/>
                <a:sym typeface="Calibri"/>
              </a:endParaRPr>
            </a:p>
          </p:txBody>
        </p:sp>
      </p:grpSp>
      <p:graphicFrame>
        <p:nvGraphicFramePr>
          <p:cNvPr id="2" name="Diagram 1">
            <a:extLst>
              <a:ext uri="{FF2B5EF4-FFF2-40B4-BE49-F238E27FC236}">
                <a16:creationId xmlns:a16="http://schemas.microsoft.com/office/drawing/2014/main" id="{D4A2FE4D-C834-415A-AA57-963B84EC4569}"/>
              </a:ext>
            </a:extLst>
          </p:cNvPr>
          <p:cNvGraphicFramePr/>
          <p:nvPr>
            <p:extLst>
              <p:ext uri="{D42A27DB-BD31-4B8C-83A1-F6EECF244321}">
                <p14:modId xmlns:p14="http://schemas.microsoft.com/office/powerpoint/2010/main" val="48619022"/>
              </p:ext>
            </p:extLst>
          </p:nvPr>
        </p:nvGraphicFramePr>
        <p:xfrm>
          <a:off x="1579669" y="1339544"/>
          <a:ext cx="9833765" cy="5373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054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5;p26">
            <a:extLst>
              <a:ext uri="{FF2B5EF4-FFF2-40B4-BE49-F238E27FC236}">
                <a16:creationId xmlns:a16="http://schemas.microsoft.com/office/drawing/2014/main" id="{045C7153-C390-4219-80BC-955029B4BEFB}"/>
              </a:ext>
            </a:extLst>
          </p:cNvPr>
          <p:cNvSpPr txBox="1"/>
          <p:nvPr/>
        </p:nvSpPr>
        <p:spPr>
          <a:xfrm>
            <a:off x="636054" y="360134"/>
            <a:ext cx="10526546" cy="987661"/>
          </a:xfrm>
          <a:prstGeom prst="rect">
            <a:avLst/>
          </a:prstGeom>
          <a:noFill/>
          <a:ln>
            <a:noFill/>
          </a:ln>
        </p:spPr>
        <p:txBody>
          <a:bodyPr spcFirstLastPara="1" wrap="square" lIns="45707" tIns="22847" rIns="45707" bIns="22847" anchor="t" anchorCtr="0">
            <a:noAutofit/>
          </a:bodyPr>
          <a:lstStyle/>
          <a:p>
            <a:pPr lvl="0" defTabSz="457109">
              <a:spcAft>
                <a:spcPts val="600"/>
              </a:spcAft>
              <a:defRPr/>
            </a:pPr>
            <a:r>
              <a:rPr lang="en-US" sz="1800" dirty="0">
                <a:solidFill>
                  <a:schemeClr val="accent1"/>
                </a:solidFill>
                <a:latin typeface="Century" panose="02040604050505020304" pitchFamily="18" charset="0"/>
                <a:ea typeface="Roboto"/>
                <a:cs typeface="Roboto"/>
                <a:sym typeface="Roboto"/>
              </a:rPr>
              <a:t>Data Description</a:t>
            </a:r>
            <a:endParaRPr kumimoji="0" lang="en-US" sz="2699" b="0" i="0" u="none" strike="noStrike" kern="0" cap="none" spc="0" normalizeH="0" baseline="0" noProof="0" dirty="0">
              <a:ln>
                <a:noFill/>
              </a:ln>
              <a:solidFill>
                <a:schemeClr val="accent1"/>
              </a:solidFill>
              <a:effectLst/>
              <a:uLnTx/>
              <a:uFillTx/>
              <a:latin typeface="Century" panose="02040604050505020304" pitchFamily="18" charset="0"/>
              <a:ea typeface="Roboto"/>
              <a:cs typeface="Roboto"/>
              <a:sym typeface="Roboto"/>
            </a:endParaRPr>
          </a:p>
          <a:p>
            <a:pPr marL="0" marR="0" lvl="0" indent="0" algn="l" defTabSz="457109"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rgbClr val="44C2AA">
                    <a:lumMod val="40000"/>
                    <a:lumOff val="60000"/>
                  </a:srgbClr>
                </a:solidFill>
                <a:effectLst/>
                <a:uLnTx/>
                <a:uFillTx/>
                <a:latin typeface="Century" panose="02040604050505020304" pitchFamily="18" charset="0"/>
                <a:ea typeface="Roboto"/>
                <a:cs typeface="Roboto"/>
                <a:sym typeface="Roboto"/>
              </a:rPr>
              <a:t>We leveraged flight level data and route level data to uncover numerous insights from 9 US airline operations</a:t>
            </a:r>
            <a:endParaRPr kumimoji="0" lang="en-US" sz="2200" b="0" i="0" u="none" strike="noStrike" kern="0" cap="none" spc="0" normalizeH="0" baseline="0" noProof="0" dirty="0">
              <a:ln>
                <a:noFill/>
              </a:ln>
              <a:solidFill>
                <a:srgbClr val="44C2AA">
                  <a:lumMod val="40000"/>
                  <a:lumOff val="60000"/>
                </a:srgbClr>
              </a:solidFill>
              <a:effectLst/>
              <a:uLnTx/>
              <a:uFillTx/>
              <a:latin typeface="Century" panose="02040604050505020304" pitchFamily="18" charset="0"/>
              <a:cs typeface="Arial"/>
              <a:sym typeface="Arial"/>
            </a:endParaRPr>
          </a:p>
        </p:txBody>
      </p:sp>
      <p:pic>
        <p:nvPicPr>
          <p:cNvPr id="2050" name="Picture 2" descr="Image result for location icon">
            <a:extLst>
              <a:ext uri="{FF2B5EF4-FFF2-40B4-BE49-F238E27FC236}">
                <a16:creationId xmlns:a16="http://schemas.microsoft.com/office/drawing/2014/main" id="{B68D0050-2EFB-4E11-BBE1-25261ADA089B}"/>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89786" y="2669874"/>
            <a:ext cx="877135" cy="8771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7EE213-3FC5-42AC-8123-300293CF5D24}"/>
              </a:ext>
            </a:extLst>
          </p:cNvPr>
          <p:cNvSpPr txBox="1"/>
          <p:nvPr/>
        </p:nvSpPr>
        <p:spPr>
          <a:xfrm>
            <a:off x="916076" y="3604447"/>
            <a:ext cx="3063072" cy="2308324"/>
          </a:xfrm>
          <a:prstGeom prst="rect">
            <a:avLst/>
          </a:prstGeom>
          <a:noFill/>
        </p:spPr>
        <p:txBody>
          <a:bodyPr wrap="square" rtlCol="0">
            <a:spAutoFit/>
          </a:bodyPr>
          <a:lstStyle/>
          <a:p>
            <a:pPr algn="ctr"/>
            <a:r>
              <a:rPr lang="en-US" sz="1600">
                <a:solidFill>
                  <a:schemeClr val="bg1">
                    <a:lumMod val="95000"/>
                  </a:schemeClr>
                </a:solidFill>
              </a:rPr>
              <a:t>Location</a:t>
            </a:r>
          </a:p>
          <a:p>
            <a:pPr algn="ctr"/>
            <a:endParaRPr lang="en-US" sz="1600">
              <a:solidFill>
                <a:schemeClr val="bg1">
                  <a:lumMod val="95000"/>
                </a:schemeClr>
              </a:solidFill>
            </a:endParaRPr>
          </a:p>
          <a:p>
            <a:pPr marL="285750" indent="-285750">
              <a:buClr>
                <a:schemeClr val="accent1">
                  <a:lumMod val="75000"/>
                </a:schemeClr>
              </a:buClr>
              <a:buFont typeface="Arial" panose="020B0604020202020204" pitchFamily="34" charset="0"/>
              <a:buChar char="•"/>
            </a:pPr>
            <a:r>
              <a:rPr lang="en-US" sz="1600">
                <a:solidFill>
                  <a:schemeClr val="bg1">
                    <a:lumMod val="95000"/>
                  </a:schemeClr>
                </a:solidFill>
              </a:rPr>
              <a:t>Origin and Destination city</a:t>
            </a:r>
          </a:p>
          <a:p>
            <a:pPr marL="285750" indent="-285750">
              <a:buClr>
                <a:schemeClr val="accent1">
                  <a:lumMod val="75000"/>
                </a:schemeClr>
              </a:buClr>
              <a:buFont typeface="Arial" panose="020B0604020202020204" pitchFamily="34" charset="0"/>
              <a:buChar char="•"/>
            </a:pPr>
            <a:r>
              <a:rPr lang="en-US" sz="1600">
                <a:solidFill>
                  <a:schemeClr val="bg1">
                    <a:lumMod val="95000"/>
                  </a:schemeClr>
                </a:solidFill>
              </a:rPr>
              <a:t>Airport latitudes, longitudes</a:t>
            </a:r>
          </a:p>
          <a:p>
            <a:pPr marL="285750" indent="-285750">
              <a:buClr>
                <a:schemeClr val="accent1">
                  <a:lumMod val="75000"/>
                </a:schemeClr>
              </a:buClr>
              <a:buFont typeface="Arial" panose="020B0604020202020204" pitchFamily="34" charset="0"/>
              <a:buChar char="•"/>
            </a:pPr>
            <a:r>
              <a:rPr lang="en-US" sz="1600">
                <a:solidFill>
                  <a:schemeClr val="bg1">
                    <a:lumMod val="95000"/>
                  </a:schemeClr>
                </a:solidFill>
              </a:rPr>
              <a:t>State shape files</a:t>
            </a:r>
          </a:p>
          <a:p>
            <a:pPr marL="285750" indent="-285750">
              <a:buFont typeface="Arial" panose="020B0604020202020204" pitchFamily="34" charset="0"/>
              <a:buChar char="•"/>
            </a:pPr>
            <a:endParaRPr lang="en-US" sz="1600">
              <a:solidFill>
                <a:schemeClr val="bg1">
                  <a:lumMod val="95000"/>
                </a:schemeClr>
              </a:solidFill>
            </a:endParaRPr>
          </a:p>
          <a:p>
            <a:pPr marL="285750" indent="-285750">
              <a:buFont typeface="Arial" panose="020B0604020202020204" pitchFamily="34" charset="0"/>
              <a:buChar char="•"/>
            </a:pPr>
            <a:endParaRPr lang="en-US" sz="1600">
              <a:solidFill>
                <a:schemeClr val="bg1">
                  <a:lumMod val="95000"/>
                </a:schemeClr>
              </a:solidFill>
            </a:endParaRPr>
          </a:p>
          <a:p>
            <a:pPr marL="285750" indent="-285750">
              <a:buFont typeface="Arial" panose="020B0604020202020204" pitchFamily="34" charset="0"/>
              <a:buChar char="•"/>
            </a:pPr>
            <a:endParaRPr lang="en-US" sz="1600">
              <a:solidFill>
                <a:schemeClr val="bg1">
                  <a:lumMod val="95000"/>
                </a:schemeClr>
              </a:solidFill>
            </a:endParaRPr>
          </a:p>
          <a:p>
            <a:pPr marL="285750" indent="-285750">
              <a:buFont typeface="Arial" panose="020B0604020202020204" pitchFamily="34" charset="0"/>
              <a:buChar char="•"/>
            </a:pPr>
            <a:endParaRPr lang="en-US" sz="1600">
              <a:solidFill>
                <a:schemeClr val="bg1">
                  <a:lumMod val="95000"/>
                </a:schemeClr>
              </a:solidFill>
            </a:endParaRPr>
          </a:p>
        </p:txBody>
      </p:sp>
      <p:sp>
        <p:nvSpPr>
          <p:cNvPr id="3" name="TextBox 2">
            <a:extLst>
              <a:ext uri="{FF2B5EF4-FFF2-40B4-BE49-F238E27FC236}">
                <a16:creationId xmlns:a16="http://schemas.microsoft.com/office/drawing/2014/main" id="{CD2EDFD7-3531-420D-8953-0E6D3900F8D8}"/>
              </a:ext>
            </a:extLst>
          </p:cNvPr>
          <p:cNvSpPr txBox="1"/>
          <p:nvPr/>
        </p:nvSpPr>
        <p:spPr>
          <a:xfrm>
            <a:off x="251208" y="1627834"/>
            <a:ext cx="5722537" cy="646331"/>
          </a:xfrm>
          <a:prstGeom prst="rect">
            <a:avLst/>
          </a:prstGeom>
          <a:noFill/>
        </p:spPr>
        <p:txBody>
          <a:bodyPr wrap="square" rtlCol="0">
            <a:spAutoFit/>
          </a:bodyPr>
          <a:lstStyle/>
          <a:p>
            <a:r>
              <a:rPr lang="en-US" sz="1800" b="1">
                <a:solidFill>
                  <a:schemeClr val="bg1">
                    <a:lumMod val="75000"/>
                  </a:schemeClr>
                </a:solidFill>
              </a:rPr>
              <a:t>5+ million flights across 9 airlines</a:t>
            </a:r>
          </a:p>
          <a:p>
            <a:endParaRPr lang="en-US" sz="1800" b="1">
              <a:solidFill>
                <a:schemeClr val="bg1">
                  <a:lumMod val="75000"/>
                </a:schemeClr>
              </a:solidFill>
            </a:endParaRPr>
          </a:p>
        </p:txBody>
      </p:sp>
      <p:sp>
        <p:nvSpPr>
          <p:cNvPr id="4" name="Rectangle 3">
            <a:extLst>
              <a:ext uri="{FF2B5EF4-FFF2-40B4-BE49-F238E27FC236}">
                <a16:creationId xmlns:a16="http://schemas.microsoft.com/office/drawing/2014/main" id="{BD3990AE-CCBD-4894-A358-A5ABAF41B06C}"/>
              </a:ext>
            </a:extLst>
          </p:cNvPr>
          <p:cNvSpPr/>
          <p:nvPr/>
        </p:nvSpPr>
        <p:spPr>
          <a:xfrm>
            <a:off x="4525612" y="1627834"/>
            <a:ext cx="2666114" cy="369332"/>
          </a:xfrm>
          <a:prstGeom prst="rect">
            <a:avLst/>
          </a:prstGeom>
        </p:spPr>
        <p:txBody>
          <a:bodyPr wrap="none">
            <a:spAutoFit/>
          </a:bodyPr>
          <a:lstStyle/>
          <a:p>
            <a:r>
              <a:rPr lang="en-US" sz="1800" b="1">
                <a:solidFill>
                  <a:schemeClr val="bg1">
                    <a:lumMod val="75000"/>
                  </a:schemeClr>
                </a:solidFill>
              </a:rPr>
              <a:t>600+ routes across US</a:t>
            </a:r>
          </a:p>
        </p:txBody>
      </p:sp>
      <p:sp>
        <p:nvSpPr>
          <p:cNvPr id="25" name="Rectangle 24">
            <a:extLst>
              <a:ext uri="{FF2B5EF4-FFF2-40B4-BE49-F238E27FC236}">
                <a16:creationId xmlns:a16="http://schemas.microsoft.com/office/drawing/2014/main" id="{414247B8-EA9F-453E-BCE9-3A69580D2237}"/>
              </a:ext>
            </a:extLst>
          </p:cNvPr>
          <p:cNvSpPr/>
          <p:nvPr/>
        </p:nvSpPr>
        <p:spPr>
          <a:xfrm>
            <a:off x="7663133" y="1627834"/>
            <a:ext cx="1396536" cy="369332"/>
          </a:xfrm>
          <a:prstGeom prst="rect">
            <a:avLst/>
          </a:prstGeom>
        </p:spPr>
        <p:txBody>
          <a:bodyPr wrap="none">
            <a:spAutoFit/>
          </a:bodyPr>
          <a:lstStyle/>
          <a:p>
            <a:r>
              <a:rPr lang="en-US" sz="1800" b="1" dirty="0">
                <a:solidFill>
                  <a:schemeClr val="bg1">
                    <a:lumMod val="75000"/>
                  </a:schemeClr>
                </a:solidFill>
              </a:rPr>
              <a:t>4+ GB data</a:t>
            </a:r>
          </a:p>
        </p:txBody>
      </p:sp>
      <p:sp>
        <p:nvSpPr>
          <p:cNvPr id="27" name="Rectangle 26">
            <a:extLst>
              <a:ext uri="{FF2B5EF4-FFF2-40B4-BE49-F238E27FC236}">
                <a16:creationId xmlns:a16="http://schemas.microsoft.com/office/drawing/2014/main" id="{E3E16EFA-30D0-4456-9F39-A5E4F7056021}"/>
              </a:ext>
            </a:extLst>
          </p:cNvPr>
          <p:cNvSpPr/>
          <p:nvPr/>
        </p:nvSpPr>
        <p:spPr>
          <a:xfrm>
            <a:off x="9808456" y="1627834"/>
            <a:ext cx="1819729" cy="369332"/>
          </a:xfrm>
          <a:prstGeom prst="rect">
            <a:avLst/>
          </a:prstGeom>
        </p:spPr>
        <p:txBody>
          <a:bodyPr wrap="none">
            <a:spAutoFit/>
          </a:bodyPr>
          <a:lstStyle/>
          <a:p>
            <a:r>
              <a:rPr lang="en-US" sz="1800" b="1">
                <a:solidFill>
                  <a:schemeClr val="bg1">
                    <a:lumMod val="75000"/>
                  </a:schemeClr>
                </a:solidFill>
              </a:rPr>
              <a:t>200+ attributes</a:t>
            </a:r>
          </a:p>
        </p:txBody>
      </p:sp>
      <p:pic>
        <p:nvPicPr>
          <p:cNvPr id="2056" name="Picture 8" descr="Image result for dollar icon">
            <a:extLst>
              <a:ext uri="{FF2B5EF4-FFF2-40B4-BE49-F238E27FC236}">
                <a16:creationId xmlns:a16="http://schemas.microsoft.com/office/drawing/2014/main" id="{3B55503F-C248-4535-92D6-FC37D3BD9EC6}"/>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96728" y="2616013"/>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5B88F8D-0654-4B62-B225-AEB9D017BACA}"/>
              </a:ext>
            </a:extLst>
          </p:cNvPr>
          <p:cNvSpPr txBox="1"/>
          <p:nvPr/>
        </p:nvSpPr>
        <p:spPr>
          <a:xfrm>
            <a:off x="4441456" y="3604447"/>
            <a:ext cx="3624944" cy="2062103"/>
          </a:xfrm>
          <a:prstGeom prst="rect">
            <a:avLst/>
          </a:prstGeom>
          <a:noFill/>
        </p:spPr>
        <p:txBody>
          <a:bodyPr wrap="square" rtlCol="0">
            <a:spAutoFit/>
          </a:bodyPr>
          <a:lstStyle/>
          <a:p>
            <a:pPr algn="ctr"/>
            <a:r>
              <a:rPr lang="en-US" sz="1600">
                <a:solidFill>
                  <a:schemeClr val="bg1">
                    <a:lumMod val="95000"/>
                  </a:schemeClr>
                </a:solidFill>
              </a:rPr>
              <a:t>Financials</a:t>
            </a:r>
          </a:p>
          <a:p>
            <a:pPr algn="ctr"/>
            <a:endParaRPr lang="en-US" sz="1600">
              <a:solidFill>
                <a:schemeClr val="bg1">
                  <a:lumMod val="95000"/>
                </a:schemeClr>
              </a:solidFill>
            </a:endParaRPr>
          </a:p>
          <a:p>
            <a:pPr marL="285750" indent="-285750">
              <a:buClr>
                <a:schemeClr val="accent1">
                  <a:lumMod val="75000"/>
                </a:schemeClr>
              </a:buClr>
              <a:buFont typeface="Arial" panose="020B0604020202020204" pitchFamily="34" charset="0"/>
              <a:buChar char="•"/>
            </a:pPr>
            <a:r>
              <a:rPr lang="en-US" sz="1600">
                <a:solidFill>
                  <a:schemeClr val="bg1">
                    <a:lumMod val="95000"/>
                  </a:schemeClr>
                </a:solidFill>
              </a:rPr>
              <a:t>Airline stock prices (5+ years)</a:t>
            </a:r>
          </a:p>
          <a:p>
            <a:pPr marL="285750" indent="-285750">
              <a:buClr>
                <a:schemeClr val="accent1">
                  <a:lumMod val="75000"/>
                </a:schemeClr>
              </a:buClr>
              <a:buFont typeface="Arial" panose="020B0604020202020204" pitchFamily="34" charset="0"/>
              <a:buChar char="•"/>
            </a:pPr>
            <a:r>
              <a:rPr lang="en-US" sz="1600">
                <a:solidFill>
                  <a:schemeClr val="bg1">
                    <a:lumMod val="95000"/>
                  </a:schemeClr>
                </a:solidFill>
              </a:rPr>
              <a:t>Ticket price by route</a:t>
            </a:r>
          </a:p>
          <a:p>
            <a:pPr marL="285750" indent="-285750">
              <a:buFont typeface="Arial" panose="020B0604020202020204" pitchFamily="34" charset="0"/>
              <a:buChar char="•"/>
            </a:pPr>
            <a:endParaRPr lang="en-US" sz="1600">
              <a:solidFill>
                <a:schemeClr val="bg1">
                  <a:lumMod val="95000"/>
                </a:schemeClr>
              </a:solidFill>
            </a:endParaRPr>
          </a:p>
          <a:p>
            <a:pPr marL="285750" indent="-285750">
              <a:buFont typeface="Arial" panose="020B0604020202020204" pitchFamily="34" charset="0"/>
              <a:buChar char="•"/>
            </a:pPr>
            <a:endParaRPr lang="en-US" sz="1600">
              <a:solidFill>
                <a:schemeClr val="bg1">
                  <a:lumMod val="95000"/>
                </a:schemeClr>
              </a:solidFill>
            </a:endParaRPr>
          </a:p>
          <a:p>
            <a:pPr marL="285750" indent="-285750">
              <a:buFont typeface="Arial" panose="020B0604020202020204" pitchFamily="34" charset="0"/>
              <a:buChar char="•"/>
            </a:pPr>
            <a:endParaRPr lang="en-US" sz="1600">
              <a:solidFill>
                <a:schemeClr val="bg1">
                  <a:lumMod val="95000"/>
                </a:schemeClr>
              </a:solidFill>
            </a:endParaRPr>
          </a:p>
          <a:p>
            <a:pPr marL="285750" indent="-285750">
              <a:buFont typeface="Arial" panose="020B0604020202020204" pitchFamily="34" charset="0"/>
              <a:buChar char="•"/>
            </a:pPr>
            <a:endParaRPr lang="en-US" sz="1600">
              <a:solidFill>
                <a:schemeClr val="bg1">
                  <a:lumMod val="95000"/>
                </a:schemeClr>
              </a:solidFill>
            </a:endParaRPr>
          </a:p>
        </p:txBody>
      </p:sp>
      <p:pic>
        <p:nvPicPr>
          <p:cNvPr id="2058" name="Picture 10" descr="Image result for delay icon">
            <a:extLst>
              <a:ext uri="{FF2B5EF4-FFF2-40B4-BE49-F238E27FC236}">
                <a16:creationId xmlns:a16="http://schemas.microsoft.com/office/drawing/2014/main" id="{88F0EC41-7EE5-4167-BC38-644CBE61848D}"/>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19922" y="2607810"/>
            <a:ext cx="1036359" cy="98766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71E053E5-9A1D-4390-8670-05AE2481D0BC}"/>
              </a:ext>
            </a:extLst>
          </p:cNvPr>
          <p:cNvSpPr txBox="1"/>
          <p:nvPr/>
        </p:nvSpPr>
        <p:spPr>
          <a:xfrm>
            <a:off x="8375151" y="3617682"/>
            <a:ext cx="3624944" cy="2308324"/>
          </a:xfrm>
          <a:prstGeom prst="rect">
            <a:avLst/>
          </a:prstGeom>
          <a:noFill/>
        </p:spPr>
        <p:txBody>
          <a:bodyPr wrap="square" rtlCol="0">
            <a:spAutoFit/>
          </a:bodyPr>
          <a:lstStyle/>
          <a:p>
            <a:pPr algn="ctr"/>
            <a:r>
              <a:rPr lang="en-US" sz="1600">
                <a:solidFill>
                  <a:schemeClr val="bg1">
                    <a:lumMod val="95000"/>
                  </a:schemeClr>
                </a:solidFill>
              </a:rPr>
              <a:t>Flight Delays</a:t>
            </a:r>
          </a:p>
          <a:p>
            <a:pPr algn="ctr"/>
            <a:endParaRPr lang="en-US" sz="1600">
              <a:solidFill>
                <a:schemeClr val="bg1">
                  <a:lumMod val="95000"/>
                </a:schemeClr>
              </a:solidFill>
            </a:endParaRPr>
          </a:p>
          <a:p>
            <a:pPr marL="285750" indent="-285750">
              <a:buClr>
                <a:schemeClr val="accent1">
                  <a:lumMod val="75000"/>
                </a:schemeClr>
              </a:buClr>
              <a:buFont typeface="Arial" panose="020B0604020202020204" pitchFamily="34" charset="0"/>
              <a:buChar char="•"/>
            </a:pPr>
            <a:r>
              <a:rPr lang="en-US" sz="1600">
                <a:solidFill>
                  <a:schemeClr val="bg1">
                    <a:lumMod val="95000"/>
                  </a:schemeClr>
                </a:solidFill>
              </a:rPr>
              <a:t>Departure Delay rates</a:t>
            </a:r>
          </a:p>
          <a:p>
            <a:pPr marL="285750" indent="-285750">
              <a:buClr>
                <a:schemeClr val="accent1">
                  <a:lumMod val="75000"/>
                </a:schemeClr>
              </a:buClr>
              <a:buFont typeface="Arial" panose="020B0604020202020204" pitchFamily="34" charset="0"/>
              <a:buChar char="•"/>
            </a:pPr>
            <a:r>
              <a:rPr lang="en-US" sz="1600">
                <a:solidFill>
                  <a:schemeClr val="bg1">
                    <a:lumMod val="95000"/>
                  </a:schemeClr>
                </a:solidFill>
              </a:rPr>
              <a:t>Cancellation rates</a:t>
            </a:r>
          </a:p>
          <a:p>
            <a:pPr marL="285750" indent="-285750">
              <a:buClr>
                <a:schemeClr val="accent1">
                  <a:lumMod val="75000"/>
                </a:schemeClr>
              </a:buClr>
              <a:buFont typeface="Arial" panose="020B0604020202020204" pitchFamily="34" charset="0"/>
              <a:buChar char="•"/>
            </a:pPr>
            <a:r>
              <a:rPr lang="en-US" sz="1600">
                <a:solidFill>
                  <a:schemeClr val="bg1">
                    <a:lumMod val="95000"/>
                  </a:schemeClr>
                </a:solidFill>
              </a:rPr>
              <a:t>Causes for delay</a:t>
            </a:r>
          </a:p>
          <a:p>
            <a:pPr marL="285750" indent="-285750">
              <a:buFont typeface="Arial" panose="020B0604020202020204" pitchFamily="34" charset="0"/>
              <a:buChar char="•"/>
            </a:pPr>
            <a:endParaRPr lang="en-US" sz="1600">
              <a:solidFill>
                <a:schemeClr val="bg1">
                  <a:lumMod val="95000"/>
                </a:schemeClr>
              </a:solidFill>
            </a:endParaRPr>
          </a:p>
          <a:p>
            <a:pPr marL="285750" indent="-285750">
              <a:buFont typeface="Arial" panose="020B0604020202020204" pitchFamily="34" charset="0"/>
              <a:buChar char="•"/>
            </a:pPr>
            <a:endParaRPr lang="en-US" sz="1600">
              <a:solidFill>
                <a:schemeClr val="bg1">
                  <a:lumMod val="95000"/>
                </a:schemeClr>
              </a:solidFill>
            </a:endParaRPr>
          </a:p>
          <a:p>
            <a:pPr marL="285750" indent="-285750">
              <a:buFont typeface="Arial" panose="020B0604020202020204" pitchFamily="34" charset="0"/>
              <a:buChar char="•"/>
            </a:pPr>
            <a:endParaRPr lang="en-US" sz="1600">
              <a:solidFill>
                <a:schemeClr val="bg1">
                  <a:lumMod val="95000"/>
                </a:schemeClr>
              </a:solidFill>
            </a:endParaRPr>
          </a:p>
          <a:p>
            <a:pPr marL="285750" indent="-285750">
              <a:buFont typeface="Arial" panose="020B0604020202020204" pitchFamily="34" charset="0"/>
              <a:buChar char="•"/>
            </a:pPr>
            <a:endParaRPr lang="en-US" sz="1600">
              <a:solidFill>
                <a:schemeClr val="bg1">
                  <a:lumMod val="95000"/>
                </a:schemeClr>
              </a:solidFill>
            </a:endParaRPr>
          </a:p>
        </p:txBody>
      </p:sp>
      <p:sp>
        <p:nvSpPr>
          <p:cNvPr id="40" name="Google Shape;357;p40">
            <a:extLst>
              <a:ext uri="{FF2B5EF4-FFF2-40B4-BE49-F238E27FC236}">
                <a16:creationId xmlns:a16="http://schemas.microsoft.com/office/drawing/2014/main" id="{6D9F8217-39EC-4A1A-9A0C-79FEA53B17BB}"/>
              </a:ext>
            </a:extLst>
          </p:cNvPr>
          <p:cNvSpPr/>
          <p:nvPr/>
        </p:nvSpPr>
        <p:spPr>
          <a:xfrm>
            <a:off x="742740" y="5699095"/>
            <a:ext cx="10448575" cy="740010"/>
          </a:xfrm>
          <a:prstGeom prst="rect">
            <a:avLst/>
          </a:prstGeom>
          <a:solidFill>
            <a:srgbClr val="153D5E"/>
          </a:solidFill>
          <a:ln>
            <a:noFill/>
          </a:ln>
        </p:spPr>
        <p:txBody>
          <a:bodyPr spcFirstLastPara="1" wrap="square" lIns="91401" tIns="45694" rIns="91401" bIns="45694" anchor="t" anchorCtr="0">
            <a:noAutofit/>
          </a:bodyPr>
          <a:lstStyle/>
          <a:p>
            <a:pPr algn="ctr"/>
            <a:r>
              <a:rPr lang="en-US" sz="2000">
                <a:solidFill>
                  <a:schemeClr val="lt1"/>
                </a:solidFill>
                <a:latin typeface="Century" panose="02040604050505020304" pitchFamily="18" charset="0"/>
                <a:ea typeface="Calibri"/>
                <a:cs typeface="Calibri"/>
                <a:sym typeface="Calibri"/>
              </a:rPr>
              <a:t>The granularity of the data available made available by the Bureau of Transportation Statistics helps us provide an end-to-end monitoring system </a:t>
            </a:r>
            <a:endParaRPr lang="en-US" sz="2000">
              <a:solidFill>
                <a:schemeClr val="bg1">
                  <a:lumMod val="95000"/>
                </a:schemeClr>
              </a:solidFill>
              <a:latin typeface="Century" panose="02040604050505020304" pitchFamily="18" charset="0"/>
              <a:ea typeface="Calibri"/>
              <a:cs typeface="Calibri"/>
              <a:sym typeface="Calibri"/>
            </a:endParaRPr>
          </a:p>
        </p:txBody>
      </p:sp>
    </p:spTree>
    <p:extLst>
      <p:ext uri="{BB962C8B-B14F-4D97-AF65-F5344CB8AC3E}">
        <p14:creationId xmlns:p14="http://schemas.microsoft.com/office/powerpoint/2010/main" val="2691806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5;p26">
            <a:extLst>
              <a:ext uri="{FF2B5EF4-FFF2-40B4-BE49-F238E27FC236}">
                <a16:creationId xmlns:a16="http://schemas.microsoft.com/office/drawing/2014/main" id="{045C7153-C390-4219-80BC-955029B4BEFB}"/>
              </a:ext>
            </a:extLst>
          </p:cNvPr>
          <p:cNvSpPr txBox="1"/>
          <p:nvPr/>
        </p:nvSpPr>
        <p:spPr>
          <a:xfrm>
            <a:off x="575242" y="363649"/>
            <a:ext cx="8641125" cy="461640"/>
          </a:xfrm>
          <a:prstGeom prst="rect">
            <a:avLst/>
          </a:prstGeom>
          <a:noFill/>
          <a:ln>
            <a:noFill/>
          </a:ln>
        </p:spPr>
        <p:txBody>
          <a:bodyPr spcFirstLastPara="1" wrap="square" lIns="45707" tIns="22847" rIns="45707" bIns="22847" anchor="t" anchorCtr="0">
            <a:noAutofit/>
          </a:bodyPr>
          <a:lstStyle/>
          <a:p>
            <a:pPr lvl="0" defTabSz="457109">
              <a:spcAft>
                <a:spcPts val="600"/>
              </a:spcAft>
              <a:defRPr/>
            </a:pPr>
            <a:r>
              <a:rPr lang="en-US" sz="1800">
                <a:solidFill>
                  <a:srgbClr val="92D050"/>
                </a:solidFill>
                <a:latin typeface="Century" panose="02040604050505020304" pitchFamily="18" charset="0"/>
                <a:ea typeface="Roboto"/>
                <a:cs typeface="Roboto"/>
                <a:sym typeface="Roboto"/>
              </a:rPr>
              <a:t>Data Cleaning Using R</a:t>
            </a:r>
            <a:endParaRPr kumimoji="0" lang="en-US" sz="2699" b="0" i="0" u="none" strike="noStrike" kern="0" cap="none" spc="0" normalizeH="0" baseline="0" noProof="0">
              <a:ln>
                <a:noFill/>
              </a:ln>
              <a:solidFill>
                <a:srgbClr val="44C2AA">
                  <a:lumMod val="40000"/>
                  <a:lumOff val="60000"/>
                </a:srgbClr>
              </a:solidFill>
              <a:effectLst/>
              <a:uLnTx/>
              <a:uFillTx/>
              <a:latin typeface="Century" panose="02040604050505020304" pitchFamily="18" charset="0"/>
              <a:ea typeface="Roboto"/>
              <a:cs typeface="Roboto"/>
              <a:sym typeface="Roboto"/>
            </a:endParaRPr>
          </a:p>
        </p:txBody>
      </p:sp>
      <p:sp>
        <p:nvSpPr>
          <p:cNvPr id="12" name="Google Shape;145;p26">
            <a:extLst>
              <a:ext uri="{FF2B5EF4-FFF2-40B4-BE49-F238E27FC236}">
                <a16:creationId xmlns:a16="http://schemas.microsoft.com/office/drawing/2014/main" id="{2277D1E6-9327-436F-8F5D-8AD88E79CFF3}"/>
              </a:ext>
            </a:extLst>
          </p:cNvPr>
          <p:cNvSpPr txBox="1"/>
          <p:nvPr/>
        </p:nvSpPr>
        <p:spPr>
          <a:xfrm>
            <a:off x="564624" y="746875"/>
            <a:ext cx="10597976" cy="803610"/>
          </a:xfrm>
          <a:prstGeom prst="rect">
            <a:avLst/>
          </a:prstGeom>
          <a:noFill/>
          <a:ln>
            <a:noFill/>
          </a:ln>
        </p:spPr>
        <p:txBody>
          <a:bodyPr spcFirstLastPara="1" wrap="square" lIns="45707" tIns="22847" rIns="45707" bIns="22847" anchor="t" anchorCtr="0">
            <a:noAutofit/>
          </a:bodyPr>
          <a:lstStyle/>
          <a:p>
            <a:pPr marL="0" marR="0" lvl="0" indent="0" algn="l" defTabSz="457109"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srgbClr val="44C2AA">
                    <a:lumMod val="40000"/>
                    <a:lumOff val="60000"/>
                  </a:srgbClr>
                </a:solidFill>
                <a:effectLst/>
                <a:uLnTx/>
                <a:uFillTx/>
                <a:latin typeface="Century" panose="02040604050505020304" pitchFamily="18" charset="0"/>
                <a:ea typeface="Roboto"/>
                <a:cs typeface="Roboto"/>
                <a:sym typeface="Roboto"/>
              </a:rPr>
              <a:t>The granularity and size of our data made it utmost important that we reduce</a:t>
            </a:r>
            <a:br>
              <a:rPr kumimoji="0" lang="en-US" sz="2200" b="0" i="0" u="none" strike="noStrike" kern="0" cap="none" spc="0" normalizeH="0" baseline="0" noProof="0">
                <a:ln>
                  <a:noFill/>
                </a:ln>
                <a:solidFill>
                  <a:srgbClr val="44C2AA">
                    <a:lumMod val="40000"/>
                    <a:lumOff val="60000"/>
                  </a:srgbClr>
                </a:solidFill>
                <a:effectLst/>
                <a:uLnTx/>
                <a:uFillTx/>
                <a:latin typeface="Century" panose="02040604050505020304" pitchFamily="18" charset="0"/>
                <a:ea typeface="Roboto"/>
                <a:cs typeface="Roboto"/>
                <a:sym typeface="Roboto"/>
              </a:rPr>
            </a:br>
            <a:r>
              <a:rPr kumimoji="0" lang="en-US" sz="2200" b="0" i="0" u="none" strike="noStrike" kern="0" cap="none" spc="0" normalizeH="0" baseline="0" noProof="0">
                <a:ln>
                  <a:noFill/>
                </a:ln>
                <a:solidFill>
                  <a:srgbClr val="44C2AA">
                    <a:lumMod val="40000"/>
                    <a:lumOff val="60000"/>
                  </a:srgbClr>
                </a:solidFill>
                <a:effectLst/>
                <a:uLnTx/>
                <a:uFillTx/>
                <a:latin typeface="Century" panose="02040604050505020304" pitchFamily="18" charset="0"/>
                <a:ea typeface="Roboto"/>
                <a:cs typeface="Roboto"/>
                <a:sym typeface="Roboto"/>
              </a:rPr>
              <a:t>the dataset size (where possible) and make calculations simple</a:t>
            </a:r>
            <a:endParaRPr kumimoji="0" lang="en-US" sz="2200" b="0" i="0" u="none" strike="noStrike" kern="0" cap="none" spc="0" normalizeH="0" baseline="0" noProof="0">
              <a:ln>
                <a:noFill/>
              </a:ln>
              <a:solidFill>
                <a:srgbClr val="44C2AA">
                  <a:lumMod val="40000"/>
                  <a:lumOff val="60000"/>
                </a:srgbClr>
              </a:solidFill>
              <a:effectLst/>
              <a:uLnTx/>
              <a:uFillTx/>
              <a:latin typeface="Century" panose="02040604050505020304" pitchFamily="18" charset="0"/>
              <a:cs typeface="Arial"/>
              <a:sym typeface="Arial"/>
            </a:endParaRPr>
          </a:p>
        </p:txBody>
      </p:sp>
      <p:sp>
        <p:nvSpPr>
          <p:cNvPr id="14" name="Rectangle 13">
            <a:extLst>
              <a:ext uri="{FF2B5EF4-FFF2-40B4-BE49-F238E27FC236}">
                <a16:creationId xmlns:a16="http://schemas.microsoft.com/office/drawing/2014/main" id="{B7517A70-5422-450B-9835-DD3683E4B87E}"/>
              </a:ext>
            </a:extLst>
          </p:cNvPr>
          <p:cNvSpPr/>
          <p:nvPr/>
        </p:nvSpPr>
        <p:spPr>
          <a:xfrm>
            <a:off x="473380" y="2575976"/>
            <a:ext cx="5179352" cy="3859993"/>
          </a:xfrm>
          <a:prstGeom prst="rect">
            <a:avLst/>
          </a:prstGeom>
          <a:solidFill>
            <a:srgbClr val="18171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Clr>
                <a:schemeClr val="bg1"/>
              </a:buClr>
              <a:buFont typeface="Wingdings" panose="05000000000000000000" pitchFamily="2" charset="2"/>
              <a:buChar char="q"/>
            </a:pPr>
            <a:endParaRPr lang="en-US" sz="1500">
              <a:solidFill>
                <a:schemeClr val="accent1">
                  <a:lumMod val="40000"/>
                  <a:lumOff val="60000"/>
                </a:schemeClr>
              </a:solidFill>
              <a:cs typeface="Arial" panose="020B0604020202020204" pitchFamily="34" charset="0"/>
            </a:endParaRPr>
          </a:p>
          <a:p>
            <a:pPr marL="285750" indent="-285750">
              <a:buClr>
                <a:schemeClr val="bg1"/>
              </a:buClr>
              <a:buFont typeface="Wingdings" panose="05000000000000000000" pitchFamily="2" charset="2"/>
              <a:buChar char="q"/>
            </a:pPr>
            <a:r>
              <a:rPr lang="en-US" sz="1500">
                <a:solidFill>
                  <a:schemeClr val="accent1">
                    <a:lumMod val="40000"/>
                    <a:lumOff val="60000"/>
                  </a:schemeClr>
                </a:solidFill>
                <a:latin typeface="Century" panose="02040604050505020304" pitchFamily="18" charset="0"/>
                <a:cs typeface="Arial" panose="020B0604020202020204" pitchFamily="34" charset="0"/>
              </a:rPr>
              <a:t>12 monthly data files were combined into one 2018 data file</a:t>
            </a:r>
          </a:p>
          <a:p>
            <a:pPr marL="285750" indent="-285750">
              <a:buClr>
                <a:schemeClr val="bg1"/>
              </a:buClr>
              <a:buFont typeface="Wingdings" panose="05000000000000000000" pitchFamily="2" charset="2"/>
              <a:buChar char="q"/>
            </a:pPr>
            <a:endParaRPr lang="en-US" sz="1500">
              <a:solidFill>
                <a:schemeClr val="accent1">
                  <a:lumMod val="40000"/>
                  <a:lumOff val="60000"/>
                </a:schemeClr>
              </a:solidFill>
              <a:latin typeface="Century" panose="02040604050505020304" pitchFamily="18" charset="0"/>
              <a:cs typeface="Arial" panose="020B0604020202020204" pitchFamily="34" charset="0"/>
            </a:endParaRPr>
          </a:p>
          <a:p>
            <a:pPr marL="285750" indent="-285750">
              <a:buClr>
                <a:schemeClr val="bg1"/>
              </a:buClr>
              <a:buFont typeface="Wingdings" panose="05000000000000000000" pitchFamily="2" charset="2"/>
              <a:buChar char="q"/>
            </a:pPr>
            <a:r>
              <a:rPr lang="en-US" sz="1500">
                <a:solidFill>
                  <a:schemeClr val="accent1">
                    <a:lumMod val="40000"/>
                    <a:lumOff val="60000"/>
                  </a:schemeClr>
                </a:solidFill>
                <a:latin typeface="Century" panose="02040604050505020304" pitchFamily="18" charset="0"/>
                <a:cs typeface="Arial" panose="020B0604020202020204" pitchFamily="34" charset="0"/>
              </a:rPr>
              <a:t>Individual route level data was aggregated to State level data, reducing a 250,000-row dataset to ~150 rows (3 rows for each state, one each for passengers, freight and mail)</a:t>
            </a:r>
          </a:p>
          <a:p>
            <a:pPr>
              <a:buClr>
                <a:schemeClr val="bg1"/>
              </a:buClr>
            </a:pPr>
            <a:endParaRPr lang="en-US" sz="1500">
              <a:solidFill>
                <a:schemeClr val="accent1">
                  <a:lumMod val="40000"/>
                  <a:lumOff val="60000"/>
                </a:schemeClr>
              </a:solidFill>
              <a:latin typeface="Century" panose="02040604050505020304" pitchFamily="18" charset="0"/>
              <a:cs typeface="Arial" panose="020B0604020202020204" pitchFamily="34" charset="0"/>
            </a:endParaRPr>
          </a:p>
          <a:p>
            <a:pPr marL="285750" indent="-285750">
              <a:buClr>
                <a:schemeClr val="bg1"/>
              </a:buClr>
              <a:buFont typeface="Wingdings" panose="05000000000000000000" pitchFamily="2" charset="2"/>
              <a:buChar char="q"/>
            </a:pPr>
            <a:r>
              <a:rPr lang="en-US" sz="1500">
                <a:solidFill>
                  <a:schemeClr val="accent1">
                    <a:lumMod val="40000"/>
                    <a:lumOff val="60000"/>
                  </a:schemeClr>
                </a:solidFill>
                <a:latin typeface="Century" panose="02040604050505020304" pitchFamily="18" charset="0"/>
                <a:cs typeface="Arial" panose="020B0604020202020204" pitchFamily="34" charset="0"/>
              </a:rPr>
              <a:t>For each state, the airline boarding the most travelers was determined and sighted in the tooltip with the airline logo</a:t>
            </a:r>
          </a:p>
          <a:p>
            <a:pPr>
              <a:buClr>
                <a:schemeClr val="bg1"/>
              </a:buClr>
            </a:pPr>
            <a:endParaRPr lang="en-US" sz="1500">
              <a:solidFill>
                <a:schemeClr val="accent1">
                  <a:lumMod val="40000"/>
                  <a:lumOff val="60000"/>
                </a:schemeClr>
              </a:solidFill>
              <a:latin typeface="Century" panose="02040604050505020304" pitchFamily="18" charset="0"/>
              <a:cs typeface="Arial" panose="020B0604020202020204" pitchFamily="34" charset="0"/>
            </a:endParaRPr>
          </a:p>
          <a:p>
            <a:pPr marL="285750" indent="-285750">
              <a:buClr>
                <a:schemeClr val="bg1"/>
              </a:buClr>
              <a:buFont typeface="Wingdings" panose="05000000000000000000" pitchFamily="2" charset="2"/>
              <a:buChar char="q"/>
            </a:pPr>
            <a:r>
              <a:rPr lang="en-US" sz="1500">
                <a:solidFill>
                  <a:schemeClr val="accent1">
                    <a:lumMod val="40000"/>
                    <a:lumOff val="60000"/>
                  </a:schemeClr>
                </a:solidFill>
                <a:latin typeface="Century" panose="02040604050505020304" pitchFamily="18" charset="0"/>
                <a:cs typeface="Arial" panose="020B0604020202020204" pitchFamily="34" charset="0"/>
              </a:rPr>
              <a:t>Simple calculated field in tableau to calculate the majority airline’s share of travelers out of total state travelers</a:t>
            </a:r>
          </a:p>
        </p:txBody>
      </p:sp>
      <p:cxnSp>
        <p:nvCxnSpPr>
          <p:cNvPr id="15" name="直接连接符 4">
            <a:extLst>
              <a:ext uri="{FF2B5EF4-FFF2-40B4-BE49-F238E27FC236}">
                <a16:creationId xmlns:a16="http://schemas.microsoft.com/office/drawing/2014/main" id="{E137E92F-35C0-437E-A047-D73D67B3FD90}"/>
              </a:ext>
            </a:extLst>
          </p:cNvPr>
          <p:cNvCxnSpPr>
            <a:cxnSpLocks/>
          </p:cNvCxnSpPr>
          <p:nvPr/>
        </p:nvCxnSpPr>
        <p:spPr>
          <a:xfrm>
            <a:off x="6098322" y="1692613"/>
            <a:ext cx="0" cy="4904409"/>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6" name="Google Shape;321;p38">
            <a:extLst>
              <a:ext uri="{FF2B5EF4-FFF2-40B4-BE49-F238E27FC236}">
                <a16:creationId xmlns:a16="http://schemas.microsoft.com/office/drawing/2014/main" id="{010A4BE5-E616-479D-BFAC-1573FE62590A}"/>
              </a:ext>
            </a:extLst>
          </p:cNvPr>
          <p:cNvSpPr/>
          <p:nvPr/>
        </p:nvSpPr>
        <p:spPr>
          <a:xfrm>
            <a:off x="575242" y="1748837"/>
            <a:ext cx="4965583" cy="554190"/>
          </a:xfrm>
          <a:prstGeom prst="rect">
            <a:avLst/>
          </a:prstGeom>
          <a:solidFill>
            <a:srgbClr val="153D5E"/>
          </a:solidFill>
          <a:ln>
            <a:noFill/>
          </a:ln>
        </p:spPr>
        <p:txBody>
          <a:bodyPr spcFirstLastPara="1" wrap="square" lIns="121897" tIns="60942" rIns="121897" bIns="60942" anchor="ctr" anchorCtr="0">
            <a:noAutofit/>
          </a:bodyPr>
          <a:lstStyle/>
          <a:p>
            <a:pPr algn="ctr"/>
            <a:r>
              <a:rPr lang="en-US" sz="2000" b="1">
                <a:solidFill>
                  <a:schemeClr val="bg1"/>
                </a:solidFill>
                <a:latin typeface="Century" panose="02040604050505020304" pitchFamily="18" charset="0"/>
              </a:rPr>
              <a:t>Route level data</a:t>
            </a:r>
          </a:p>
        </p:txBody>
      </p:sp>
      <p:sp>
        <p:nvSpPr>
          <p:cNvPr id="29" name="Google Shape;321;p38">
            <a:extLst>
              <a:ext uri="{FF2B5EF4-FFF2-40B4-BE49-F238E27FC236}">
                <a16:creationId xmlns:a16="http://schemas.microsoft.com/office/drawing/2014/main" id="{3841DF43-C524-470D-AB2C-65A23F1B4D07}"/>
              </a:ext>
            </a:extLst>
          </p:cNvPr>
          <p:cNvSpPr/>
          <p:nvPr/>
        </p:nvSpPr>
        <p:spPr>
          <a:xfrm>
            <a:off x="6651175" y="1748837"/>
            <a:ext cx="4965583" cy="554190"/>
          </a:xfrm>
          <a:prstGeom prst="rect">
            <a:avLst/>
          </a:prstGeom>
          <a:solidFill>
            <a:srgbClr val="153D5E"/>
          </a:solidFill>
          <a:ln>
            <a:noFill/>
          </a:ln>
        </p:spPr>
        <p:txBody>
          <a:bodyPr spcFirstLastPara="1" wrap="square" lIns="121897" tIns="60942" rIns="121897" bIns="60942" anchor="ctr" anchorCtr="0">
            <a:noAutofit/>
          </a:bodyPr>
          <a:lstStyle/>
          <a:p>
            <a:pPr algn="ctr"/>
            <a:r>
              <a:rPr lang="en-US" sz="2000" b="1">
                <a:solidFill>
                  <a:schemeClr val="bg1"/>
                </a:solidFill>
                <a:latin typeface="Century" panose="02040604050505020304" pitchFamily="18" charset="0"/>
              </a:rPr>
              <a:t>Flight level data</a:t>
            </a:r>
          </a:p>
        </p:txBody>
      </p:sp>
      <p:sp>
        <p:nvSpPr>
          <p:cNvPr id="32" name="Rectangle 31">
            <a:extLst>
              <a:ext uri="{FF2B5EF4-FFF2-40B4-BE49-F238E27FC236}">
                <a16:creationId xmlns:a16="http://schemas.microsoft.com/office/drawing/2014/main" id="{D55D7002-A5C2-4B85-89EA-78CC6F9FBF86}"/>
              </a:ext>
            </a:extLst>
          </p:cNvPr>
          <p:cNvSpPr/>
          <p:nvPr/>
        </p:nvSpPr>
        <p:spPr>
          <a:xfrm>
            <a:off x="6539268" y="2575976"/>
            <a:ext cx="5179352" cy="3859993"/>
          </a:xfrm>
          <a:prstGeom prst="rect">
            <a:avLst/>
          </a:prstGeom>
          <a:solidFill>
            <a:srgbClr val="18171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Clr>
                <a:schemeClr val="bg1"/>
              </a:buClr>
              <a:buFont typeface="Wingdings" panose="05000000000000000000" pitchFamily="2" charset="2"/>
              <a:buChar char="q"/>
            </a:pPr>
            <a:endParaRPr lang="en-US">
              <a:solidFill>
                <a:schemeClr val="accent1">
                  <a:lumMod val="40000"/>
                  <a:lumOff val="60000"/>
                </a:schemeClr>
              </a:solidFill>
              <a:cs typeface="Arial" panose="020B0604020202020204" pitchFamily="34" charset="0"/>
            </a:endParaRPr>
          </a:p>
          <a:p>
            <a:pPr marL="285750" indent="-285750">
              <a:buClr>
                <a:schemeClr val="bg1"/>
              </a:buClr>
              <a:buFont typeface="Wingdings" panose="05000000000000000000" pitchFamily="2" charset="2"/>
              <a:buChar char="q"/>
            </a:pPr>
            <a:r>
              <a:rPr lang="en-US">
                <a:solidFill>
                  <a:schemeClr val="accent1">
                    <a:lumMod val="40000"/>
                    <a:lumOff val="60000"/>
                  </a:schemeClr>
                </a:solidFill>
                <a:latin typeface="Century" panose="02040604050505020304" pitchFamily="18" charset="0"/>
                <a:cs typeface="Arial" panose="020B0604020202020204" pitchFamily="34" charset="0"/>
              </a:rPr>
              <a:t>To decrease processing times, 7 million rows worth of data was reduced to 4.6 million rows by shortlisting the top 9 U.S airlines (out of 18)</a:t>
            </a:r>
          </a:p>
          <a:p>
            <a:pPr>
              <a:buClr>
                <a:schemeClr val="bg1"/>
              </a:buClr>
            </a:pPr>
            <a:endParaRPr lang="en-US">
              <a:solidFill>
                <a:schemeClr val="accent1">
                  <a:lumMod val="40000"/>
                  <a:lumOff val="60000"/>
                </a:schemeClr>
              </a:solidFill>
              <a:latin typeface="Century" panose="02040604050505020304" pitchFamily="18" charset="0"/>
              <a:cs typeface="Arial" panose="020B0604020202020204" pitchFamily="34" charset="0"/>
            </a:endParaRPr>
          </a:p>
          <a:p>
            <a:pPr marL="285750" indent="-285750">
              <a:buClr>
                <a:schemeClr val="bg1"/>
              </a:buClr>
              <a:buFont typeface="Wingdings" panose="05000000000000000000" pitchFamily="2" charset="2"/>
              <a:buChar char="q"/>
            </a:pPr>
            <a:r>
              <a:rPr lang="en-US">
                <a:solidFill>
                  <a:schemeClr val="accent1">
                    <a:lumMod val="40000"/>
                    <a:lumOff val="60000"/>
                  </a:schemeClr>
                </a:solidFill>
                <a:latin typeface="Century" panose="02040604050505020304" pitchFamily="18" charset="0"/>
                <a:cs typeface="Arial" panose="020B0604020202020204" pitchFamily="34" charset="0"/>
              </a:rPr>
              <a:t>Our initial plan to show 3 years worth of data was scrapped in favor of only 2018 for the same reason</a:t>
            </a:r>
          </a:p>
          <a:p>
            <a:pPr>
              <a:buClr>
                <a:schemeClr val="bg1"/>
              </a:buClr>
            </a:pPr>
            <a:endParaRPr lang="en-US">
              <a:solidFill>
                <a:schemeClr val="accent1">
                  <a:lumMod val="40000"/>
                  <a:lumOff val="60000"/>
                </a:schemeClr>
              </a:solidFill>
              <a:latin typeface="Century" panose="02040604050505020304" pitchFamily="18" charset="0"/>
              <a:cs typeface="Arial" panose="020B0604020202020204" pitchFamily="34" charset="0"/>
            </a:endParaRPr>
          </a:p>
          <a:p>
            <a:pPr marL="285750" indent="-285750">
              <a:buClr>
                <a:schemeClr val="bg1"/>
              </a:buClr>
              <a:buFont typeface="Wingdings" panose="05000000000000000000" pitchFamily="2" charset="2"/>
              <a:buChar char="q"/>
            </a:pPr>
            <a:r>
              <a:rPr lang="en-US">
                <a:solidFill>
                  <a:schemeClr val="accent1">
                    <a:lumMod val="40000"/>
                    <a:lumOff val="60000"/>
                  </a:schemeClr>
                </a:solidFill>
                <a:latin typeface="Century" panose="02040604050505020304" pitchFamily="18" charset="0"/>
                <a:cs typeface="Arial" panose="020B0604020202020204" pitchFamily="34" charset="0"/>
              </a:rPr>
              <a:t>Unused columns (65 out of 100+) were removed</a:t>
            </a:r>
          </a:p>
          <a:p>
            <a:pPr>
              <a:buClr>
                <a:schemeClr val="bg1"/>
              </a:buClr>
            </a:pPr>
            <a:endParaRPr lang="en-US">
              <a:solidFill>
                <a:schemeClr val="accent1">
                  <a:lumMod val="40000"/>
                  <a:lumOff val="60000"/>
                </a:schemeClr>
              </a:solidFill>
              <a:latin typeface="Century" panose="02040604050505020304" pitchFamily="18" charset="0"/>
              <a:cs typeface="Arial" panose="020B0604020202020204" pitchFamily="34" charset="0"/>
            </a:endParaRPr>
          </a:p>
          <a:p>
            <a:pPr marL="285750" indent="-285750">
              <a:buClr>
                <a:schemeClr val="bg1"/>
              </a:buClr>
              <a:buFont typeface="Wingdings" panose="05000000000000000000" pitchFamily="2" charset="2"/>
              <a:buChar char="q"/>
            </a:pPr>
            <a:r>
              <a:rPr lang="en-US">
                <a:solidFill>
                  <a:schemeClr val="accent1">
                    <a:lumMod val="40000"/>
                    <a:lumOff val="60000"/>
                  </a:schemeClr>
                </a:solidFill>
                <a:latin typeface="Century" panose="02040604050505020304" pitchFamily="18" charset="0"/>
                <a:cs typeface="Arial" panose="020B0604020202020204" pitchFamily="34" charset="0"/>
              </a:rPr>
              <a:t> 10+ calculated fields were made in Tableau depending on the visualization needs:</a:t>
            </a:r>
          </a:p>
          <a:p>
            <a:pPr>
              <a:buClr>
                <a:schemeClr val="bg1"/>
              </a:buClr>
            </a:pPr>
            <a:endParaRPr lang="en-US">
              <a:solidFill>
                <a:schemeClr val="accent1">
                  <a:lumMod val="40000"/>
                  <a:lumOff val="60000"/>
                </a:schemeClr>
              </a:solidFill>
              <a:latin typeface="Century" panose="02040604050505020304" pitchFamily="18" charset="0"/>
              <a:cs typeface="Arial" panose="020B0604020202020204" pitchFamily="34" charset="0"/>
            </a:endParaRPr>
          </a:p>
          <a:p>
            <a:pPr marL="285750" lvl="3" indent="-285750">
              <a:buClr>
                <a:schemeClr val="bg1"/>
              </a:buClr>
              <a:buFont typeface="Wingdings" panose="05000000000000000000" pitchFamily="2" charset="2"/>
              <a:buChar char="ü"/>
            </a:pPr>
            <a:r>
              <a:rPr lang="en-US" sz="1200">
                <a:solidFill>
                  <a:schemeClr val="accent1">
                    <a:lumMod val="40000"/>
                    <a:lumOff val="60000"/>
                  </a:schemeClr>
                </a:solidFill>
                <a:latin typeface="Century" panose="02040604050505020304" pitchFamily="18" charset="0"/>
                <a:cs typeface="Arial" panose="020B0604020202020204" pitchFamily="34" charset="0"/>
              </a:rPr>
              <a:t>We explored new functions to add curvature to the path between source and destination airports</a:t>
            </a:r>
          </a:p>
          <a:p>
            <a:pPr marL="285750" lvl="3" indent="-285750">
              <a:buClr>
                <a:schemeClr val="bg1"/>
              </a:buClr>
              <a:buFont typeface="Wingdings" panose="05000000000000000000" pitchFamily="2" charset="2"/>
              <a:buChar char="ü"/>
            </a:pPr>
            <a:r>
              <a:rPr lang="en-US" sz="1200">
                <a:solidFill>
                  <a:schemeClr val="accent1">
                    <a:lumMod val="40000"/>
                    <a:lumOff val="60000"/>
                  </a:schemeClr>
                </a:solidFill>
                <a:latin typeface="Century" panose="02040604050505020304" pitchFamily="18" charset="0"/>
                <a:cs typeface="Arial" panose="020B0604020202020204" pitchFamily="34" charset="0"/>
              </a:rPr>
              <a:t>In cases where delay had more than one reason, the primary reason was chosen based on which cause had the most delay minutes</a:t>
            </a:r>
          </a:p>
          <a:p>
            <a:pPr marL="285750" lvl="1" indent="-285750">
              <a:buClr>
                <a:schemeClr val="bg1"/>
              </a:buClr>
              <a:buFont typeface="Wingdings" panose="05000000000000000000" pitchFamily="2" charset="2"/>
              <a:buChar char="q"/>
            </a:pPr>
            <a:endParaRPr lang="en-US">
              <a:solidFill>
                <a:schemeClr val="accent1">
                  <a:lumMod val="40000"/>
                  <a:lumOff val="60000"/>
                </a:schemeClr>
              </a:solidFill>
              <a:cs typeface="Arial" panose="020B0604020202020204" pitchFamily="34" charset="0"/>
            </a:endParaRPr>
          </a:p>
          <a:p>
            <a:pPr marL="285750" indent="-285750">
              <a:buClr>
                <a:schemeClr val="bg1"/>
              </a:buClr>
              <a:buFont typeface="Wingdings" panose="05000000000000000000" pitchFamily="2" charset="2"/>
              <a:buChar char="q"/>
            </a:pPr>
            <a:endParaRPr lang="en-US">
              <a:solidFill>
                <a:schemeClr val="accent1">
                  <a:lumMod val="40000"/>
                  <a:lumOff val="60000"/>
                </a:schemeClr>
              </a:solidFill>
              <a:cs typeface="Arial" panose="020B0604020202020204" pitchFamily="34" charset="0"/>
            </a:endParaRPr>
          </a:p>
        </p:txBody>
      </p:sp>
    </p:spTree>
    <p:extLst>
      <p:ext uri="{BB962C8B-B14F-4D97-AF65-F5344CB8AC3E}">
        <p14:creationId xmlns:p14="http://schemas.microsoft.com/office/powerpoint/2010/main" val="354601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6" name="Google Shape;386;p24"/>
          <p:cNvSpPr txBox="1"/>
          <p:nvPr/>
        </p:nvSpPr>
        <p:spPr>
          <a:xfrm>
            <a:off x="1691387" y="-719997"/>
            <a:ext cx="7518601" cy="15024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b="1" dirty="0">
              <a:latin typeface="Century" panose="02040604050505020304" pitchFamily="18" charset="0"/>
              <a:ea typeface="Permanent Marker"/>
              <a:cs typeface="Permanent Marker"/>
              <a:sym typeface="Permanent Marker"/>
            </a:endParaRPr>
          </a:p>
          <a:p>
            <a:pPr marL="0" marR="0" lvl="0" indent="0" algn="l" rtl="0">
              <a:spcBef>
                <a:spcPts val="0"/>
              </a:spcBef>
              <a:spcAft>
                <a:spcPts val="0"/>
              </a:spcAft>
              <a:buNone/>
            </a:pPr>
            <a:endParaRPr sz="6000" b="1" dirty="0">
              <a:latin typeface="Century" panose="02040604050505020304" pitchFamily="18" charset="0"/>
              <a:ea typeface="Permanent Marker"/>
              <a:cs typeface="Permanent Marker"/>
              <a:sym typeface="Permanent Marker"/>
            </a:endParaRPr>
          </a:p>
          <a:p>
            <a:pPr marL="0" marR="0" lvl="0" indent="0" algn="ctr" rtl="0">
              <a:spcBef>
                <a:spcPts val="0"/>
              </a:spcBef>
              <a:spcAft>
                <a:spcPts val="0"/>
              </a:spcAft>
              <a:buNone/>
            </a:pPr>
            <a:r>
              <a:rPr lang="zh-CN" sz="6000" b="1" dirty="0">
                <a:latin typeface="Century" panose="02040604050505020304" pitchFamily="18" charset="0"/>
                <a:ea typeface="Permanent Marker"/>
                <a:cs typeface="Permanent Marker"/>
                <a:sym typeface="Permanent Marker"/>
              </a:rPr>
              <a:t> </a:t>
            </a:r>
            <a:r>
              <a:rPr lang="en-US" altLang="zh-CN" sz="6000" b="1" dirty="0">
                <a:solidFill>
                  <a:schemeClr val="accent1">
                    <a:lumMod val="40000"/>
                    <a:lumOff val="60000"/>
                  </a:schemeClr>
                </a:solidFill>
                <a:latin typeface="Century" panose="02040604050505020304" pitchFamily="18" charset="0"/>
                <a:ea typeface="Permanent Marker"/>
                <a:cs typeface="Permanent Marker"/>
                <a:sym typeface="Permanent Marker"/>
              </a:rPr>
              <a:t>Thank You</a:t>
            </a:r>
          </a:p>
        </p:txBody>
      </p:sp>
      <p:pic>
        <p:nvPicPr>
          <p:cNvPr id="3" name="Picture 2" descr="A group of people sitting at a table&#10;&#10;Description automatically generated">
            <a:extLst>
              <a:ext uri="{FF2B5EF4-FFF2-40B4-BE49-F238E27FC236}">
                <a16:creationId xmlns:a16="http://schemas.microsoft.com/office/drawing/2014/main" id="{9327320A-FA82-4F4E-A57C-EFCB8E85B1F7}"/>
              </a:ext>
            </a:extLst>
          </p:cNvPr>
          <p:cNvPicPr>
            <a:picLocks noChangeAspect="1"/>
          </p:cNvPicPr>
          <p:nvPr/>
        </p:nvPicPr>
        <p:blipFill>
          <a:blip r:embed="rId3"/>
          <a:stretch>
            <a:fillRect/>
          </a:stretch>
        </p:blipFill>
        <p:spPr>
          <a:xfrm>
            <a:off x="2309001" y="1590348"/>
            <a:ext cx="7002105" cy="5251580"/>
          </a:xfrm>
          <a:prstGeom prst="rect">
            <a:avLst/>
          </a:prstGeom>
        </p:spPr>
      </p:pic>
    </p:spTree>
  </p:cSld>
  <p:clrMapOvr>
    <a:masterClrMapping/>
  </p:clrMapOvr>
</p:sld>
</file>

<file path=ppt/theme/theme1.xml><?xml version="1.0" encoding="utf-8"?>
<a:theme xmlns:a="http://schemas.openxmlformats.org/drawingml/2006/main" name="Office 主题">
  <a:themeElements>
    <a:clrScheme name="自定义 403">
      <a:dk1>
        <a:srgbClr val="000000"/>
      </a:dk1>
      <a:lt1>
        <a:srgbClr val="FFFFFF"/>
      </a:lt1>
      <a:dk2>
        <a:srgbClr val="000000"/>
      </a:dk2>
      <a:lt2>
        <a:srgbClr val="E7E6E6"/>
      </a:lt2>
      <a:accent1>
        <a:srgbClr val="44C2AA"/>
      </a:accent1>
      <a:accent2>
        <a:srgbClr val="F0993A"/>
      </a:accent2>
      <a:accent3>
        <a:srgbClr val="DE2743"/>
      </a:accent3>
      <a:accent4>
        <a:srgbClr val="2A7ABC"/>
      </a:accent4>
      <a:accent5>
        <a:srgbClr val="7BB256"/>
      </a:accent5>
      <a:accent6>
        <a:srgbClr val="F0993A"/>
      </a:accent6>
      <a:hlink>
        <a:srgbClr val="DE2743"/>
      </a:hlink>
      <a:folHlink>
        <a:srgbClr val="2A7AB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115</TotalTime>
  <Words>1439</Words>
  <Application>Microsoft Office PowerPoint</Application>
  <PresentationFormat>Widescreen</PresentationFormat>
  <Paragraphs>156</Paragraphs>
  <Slides>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Century</vt:lpstr>
      <vt:lpstr>Wingdings</vt:lpstr>
      <vt:lpstr>Calibri</vt:lpstr>
      <vt:lpstr>Roboto Light</vt:lpstr>
      <vt:lpstr>Office 主题</vt:lpstr>
      <vt:lpstr> Diving deep into the US Airline Industry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Harshit Arora</dc:creator>
  <cp:lastModifiedBy>Harshit Arora</cp:lastModifiedBy>
  <cp:revision>10</cp:revision>
  <dcterms:modified xsi:type="dcterms:W3CDTF">2020-03-21T19:31:40Z</dcterms:modified>
</cp:coreProperties>
</file>